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305" r:id="rId4"/>
    <p:sldId id="260" r:id="rId5"/>
    <p:sldId id="306" r:id="rId6"/>
    <p:sldId id="309" r:id="rId7"/>
    <p:sldId id="310" r:id="rId8"/>
    <p:sldId id="308" r:id="rId9"/>
    <p:sldId id="271" r:id="rId10"/>
    <p:sldId id="301" r:id="rId11"/>
  </p:sldIdLst>
  <p:sldSz cx="18288000" cy="10287000"/>
  <p:notesSz cx="6858000" cy="9144000"/>
  <p:embeddedFontLst>
    <p:embeddedFont>
      <p:font typeface="Arial Bold" panose="020B0704020202020204" pitchFamily="34" charset="0"/>
      <p:regular r:id="rId13"/>
      <p:bold r:id="rId14"/>
    </p:embeddedFont>
    <p:embeddedFont>
      <p:font typeface="Arial MT Pro"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DA0F40-56E3-4407-A0C5-5C356E3DA92B}" type="datetimeFigureOut">
              <a:rPr lang="uk-UA" smtClean="0"/>
              <a:t>28.07.2026</a:t>
            </a:fld>
            <a:endParaRPr lang="uk-UA" dirty="0"/>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EDEC0-4824-462B-99ED-7A63D58671C8}" type="slidenum">
              <a:rPr lang="uk-UA" smtClean="0"/>
              <a:t>‹№›</a:t>
            </a:fld>
            <a:endParaRPr lang="uk-UA" dirty="0"/>
          </a:p>
        </p:txBody>
      </p:sp>
    </p:spTree>
    <p:extLst>
      <p:ext uri="{BB962C8B-B14F-4D97-AF65-F5344CB8AC3E}">
        <p14:creationId xmlns:p14="http://schemas.microsoft.com/office/powerpoint/2010/main" val="736181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051EDEC0-4824-462B-99ED-7A63D58671C8}" type="slidenum">
              <a:rPr lang="uk-UA" smtClean="0"/>
              <a:t>6</a:t>
            </a:fld>
            <a:endParaRPr lang="uk-UA" dirty="0"/>
          </a:p>
        </p:txBody>
      </p:sp>
    </p:spTree>
    <p:extLst>
      <p:ext uri="{BB962C8B-B14F-4D97-AF65-F5344CB8AC3E}">
        <p14:creationId xmlns:p14="http://schemas.microsoft.com/office/powerpoint/2010/main" val="3553443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7/28/2026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hyperlink" Target="https://zakon.rada.gov.ua/laws/show/728-2026-%D0%BF#Text"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zakon.rada.gov.ua/laws/show/715-2026-%D0%BF#Tex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469686" y="0"/>
            <a:ext cx="9822436" cy="7230572"/>
            <a:chOff x="0" y="0"/>
            <a:chExt cx="13096581" cy="9640763"/>
          </a:xfrm>
        </p:grpSpPr>
        <p:sp>
          <p:nvSpPr>
            <p:cNvPr id="3" name="Freeform 3"/>
            <p:cNvSpPr/>
            <p:nvPr/>
          </p:nvSpPr>
          <p:spPr>
            <a:xfrm>
              <a:off x="0" y="0"/>
              <a:ext cx="13096621" cy="9640824"/>
            </a:xfrm>
            <a:custGeom>
              <a:avLst/>
              <a:gdLst/>
              <a:ahLst/>
              <a:cxnLst/>
              <a:rect l="l" t="t" r="r" b="b"/>
              <a:pathLst>
                <a:path w="13096621" h="9640824">
                  <a:moveTo>
                    <a:pt x="0" y="0"/>
                  </a:moveTo>
                  <a:lnTo>
                    <a:pt x="13096621" y="0"/>
                  </a:lnTo>
                  <a:lnTo>
                    <a:pt x="13096621" y="9640824"/>
                  </a:lnTo>
                  <a:lnTo>
                    <a:pt x="0" y="9640824"/>
                  </a:lnTo>
                  <a:lnTo>
                    <a:pt x="0" y="0"/>
                  </a:lnTo>
                  <a:close/>
                </a:path>
              </a:pathLst>
            </a:custGeom>
            <a:blipFill>
              <a:blip r:embed="rId2"/>
              <a:stretch>
                <a:fillRect t="-942" b="-941"/>
              </a:stretch>
            </a:blipFill>
          </p:spPr>
          <p:txBody>
            <a:bodyPr/>
            <a:lstStyle/>
            <a:p>
              <a:endParaRPr lang="uk-UA"/>
            </a:p>
          </p:txBody>
        </p:sp>
      </p:grpSp>
      <p:grpSp>
        <p:nvGrpSpPr>
          <p:cNvPr id="4" name="Group 4"/>
          <p:cNvGrpSpPr/>
          <p:nvPr/>
        </p:nvGrpSpPr>
        <p:grpSpPr>
          <a:xfrm>
            <a:off x="0" y="130"/>
            <a:ext cx="18292138" cy="10309152"/>
            <a:chOff x="0" y="0"/>
            <a:chExt cx="24389518" cy="13745537"/>
          </a:xfrm>
        </p:grpSpPr>
        <p:sp>
          <p:nvSpPr>
            <p:cNvPr id="5" name="Freeform 5"/>
            <p:cNvSpPr/>
            <p:nvPr/>
          </p:nvSpPr>
          <p:spPr>
            <a:xfrm>
              <a:off x="0" y="0"/>
              <a:ext cx="24389462" cy="13745590"/>
            </a:xfrm>
            <a:custGeom>
              <a:avLst/>
              <a:gdLst/>
              <a:ahLst/>
              <a:cxnLst/>
              <a:rect l="l" t="t" r="r" b="b"/>
              <a:pathLst>
                <a:path w="24389462" h="13745590">
                  <a:moveTo>
                    <a:pt x="21464270" y="9312275"/>
                  </a:moveTo>
                  <a:cubicBezTo>
                    <a:pt x="15957677" y="9312275"/>
                    <a:pt x="11493626" y="5758942"/>
                    <a:pt x="11493626" y="1375918"/>
                  </a:cubicBezTo>
                  <a:cubicBezTo>
                    <a:pt x="11493626" y="906780"/>
                    <a:pt x="11544808" y="446913"/>
                    <a:pt x="11643106" y="0"/>
                  </a:cubicBezTo>
                  <a:lnTo>
                    <a:pt x="0" y="0"/>
                  </a:lnTo>
                  <a:lnTo>
                    <a:pt x="0" y="13745590"/>
                  </a:lnTo>
                  <a:lnTo>
                    <a:pt x="24389462" y="13745590"/>
                  </a:lnTo>
                  <a:lnTo>
                    <a:pt x="24389462" y="8965057"/>
                  </a:lnTo>
                  <a:cubicBezTo>
                    <a:pt x="23464394" y="9190609"/>
                    <a:pt x="22482049" y="9312401"/>
                    <a:pt x="21464271" y="9312401"/>
                  </a:cubicBezTo>
                  <a:close/>
                </a:path>
              </a:pathLst>
            </a:custGeom>
            <a:gradFill rotWithShape="1">
              <a:gsLst>
                <a:gs pos="0">
                  <a:srgbClr val="01315F">
                    <a:alpha val="100000"/>
                  </a:srgbClr>
                </a:gs>
                <a:gs pos="50000">
                  <a:srgbClr val="034789">
                    <a:alpha val="100000"/>
                  </a:srgbClr>
                </a:gs>
                <a:gs pos="100000">
                  <a:srgbClr val="0455A5">
                    <a:alpha val="100000"/>
                  </a:srgbClr>
                </a:gs>
              </a:gsLst>
              <a:lin ang="2700000"/>
            </a:gradFill>
          </p:spPr>
          <p:txBody>
            <a:bodyPr/>
            <a:lstStyle/>
            <a:p>
              <a:endParaRPr lang="uk-UA"/>
            </a:p>
          </p:txBody>
        </p:sp>
      </p:grpSp>
      <p:grpSp>
        <p:nvGrpSpPr>
          <p:cNvPr id="6" name="Group 6"/>
          <p:cNvGrpSpPr/>
          <p:nvPr/>
        </p:nvGrpSpPr>
        <p:grpSpPr>
          <a:xfrm>
            <a:off x="1921713" y="8965964"/>
            <a:ext cx="1401838" cy="26832"/>
            <a:chOff x="0" y="0"/>
            <a:chExt cx="1869117" cy="35776"/>
          </a:xfrm>
        </p:grpSpPr>
        <p:sp>
          <p:nvSpPr>
            <p:cNvPr id="7" name="Freeform 7"/>
            <p:cNvSpPr/>
            <p:nvPr/>
          </p:nvSpPr>
          <p:spPr>
            <a:xfrm>
              <a:off x="0" y="0"/>
              <a:ext cx="1869063" cy="35818"/>
            </a:xfrm>
            <a:custGeom>
              <a:avLst/>
              <a:gdLst/>
              <a:ahLst/>
              <a:cxnLst/>
              <a:rect l="l" t="t" r="r" b="b"/>
              <a:pathLst>
                <a:path w="1869063" h="35818">
                  <a:moveTo>
                    <a:pt x="6477" y="0"/>
                  </a:moveTo>
                  <a:lnTo>
                    <a:pt x="1862836" y="23114"/>
                  </a:lnTo>
                  <a:cubicBezTo>
                    <a:pt x="1866392" y="23114"/>
                    <a:pt x="1869186" y="26035"/>
                    <a:pt x="1869059" y="29591"/>
                  </a:cubicBezTo>
                  <a:cubicBezTo>
                    <a:pt x="1868932" y="33147"/>
                    <a:pt x="1866138" y="35941"/>
                    <a:pt x="1862582" y="35814"/>
                  </a:cubicBezTo>
                  <a:lnTo>
                    <a:pt x="6223" y="12700"/>
                  </a:lnTo>
                  <a:cubicBezTo>
                    <a:pt x="2794" y="12700"/>
                    <a:pt x="0" y="9779"/>
                    <a:pt x="0" y="6223"/>
                  </a:cubicBezTo>
                  <a:cubicBezTo>
                    <a:pt x="0" y="2667"/>
                    <a:pt x="2921" y="0"/>
                    <a:pt x="6477" y="0"/>
                  </a:cubicBezTo>
                  <a:close/>
                </a:path>
              </a:pathLst>
            </a:custGeom>
            <a:solidFill>
              <a:srgbClr val="FFFFFF"/>
            </a:solidFill>
          </p:spPr>
          <p:txBody>
            <a:bodyPr/>
            <a:lstStyle/>
            <a:p>
              <a:endParaRPr lang="uk-UA"/>
            </a:p>
          </p:txBody>
        </p:sp>
      </p:grpSp>
      <p:grpSp>
        <p:nvGrpSpPr>
          <p:cNvPr id="8" name="Group 8"/>
          <p:cNvGrpSpPr/>
          <p:nvPr/>
        </p:nvGrpSpPr>
        <p:grpSpPr>
          <a:xfrm rot="21370">
            <a:off x="5907930" y="8972900"/>
            <a:ext cx="2793537" cy="9525"/>
            <a:chOff x="0" y="0"/>
            <a:chExt cx="3724716" cy="12700"/>
          </a:xfrm>
        </p:grpSpPr>
        <p:sp>
          <p:nvSpPr>
            <p:cNvPr id="9" name="Freeform 9"/>
            <p:cNvSpPr/>
            <p:nvPr/>
          </p:nvSpPr>
          <p:spPr>
            <a:xfrm>
              <a:off x="0" y="0"/>
              <a:ext cx="3724656" cy="12700"/>
            </a:xfrm>
            <a:custGeom>
              <a:avLst/>
              <a:gdLst/>
              <a:ahLst/>
              <a:cxnLst/>
              <a:rect l="l" t="t" r="r" b="b"/>
              <a:pathLst>
                <a:path w="3724656" h="12700">
                  <a:moveTo>
                    <a:pt x="6350" y="0"/>
                  </a:moveTo>
                  <a:lnTo>
                    <a:pt x="3718306" y="0"/>
                  </a:lnTo>
                  <a:cubicBezTo>
                    <a:pt x="3721862" y="0"/>
                    <a:pt x="3724656" y="2794"/>
                    <a:pt x="3724656" y="6350"/>
                  </a:cubicBezTo>
                  <a:cubicBezTo>
                    <a:pt x="3724656" y="9906"/>
                    <a:pt x="3721862" y="12700"/>
                    <a:pt x="3718306" y="12700"/>
                  </a:cubicBezTo>
                  <a:lnTo>
                    <a:pt x="6350" y="12700"/>
                  </a:lnTo>
                  <a:cubicBezTo>
                    <a:pt x="2794" y="12700"/>
                    <a:pt x="0" y="9906"/>
                    <a:pt x="0" y="6350"/>
                  </a:cubicBezTo>
                  <a:cubicBezTo>
                    <a:pt x="0" y="2794"/>
                    <a:pt x="2794" y="0"/>
                    <a:pt x="6350" y="0"/>
                  </a:cubicBezTo>
                  <a:close/>
                </a:path>
              </a:pathLst>
            </a:custGeom>
            <a:solidFill>
              <a:srgbClr val="FFFFFF"/>
            </a:solidFill>
          </p:spPr>
          <p:txBody>
            <a:bodyPr/>
            <a:lstStyle/>
            <a:p>
              <a:endParaRPr lang="uk-UA"/>
            </a:p>
          </p:txBody>
        </p:sp>
      </p:grpSp>
      <p:grpSp>
        <p:nvGrpSpPr>
          <p:cNvPr id="10" name="Group 10"/>
          <p:cNvGrpSpPr/>
          <p:nvPr/>
        </p:nvGrpSpPr>
        <p:grpSpPr>
          <a:xfrm>
            <a:off x="1228206" y="610747"/>
            <a:ext cx="3035550" cy="1985206"/>
            <a:chOff x="0" y="0"/>
            <a:chExt cx="4047400" cy="2646941"/>
          </a:xfrm>
        </p:grpSpPr>
        <p:sp>
          <p:nvSpPr>
            <p:cNvPr id="11" name="Freeform 11"/>
            <p:cNvSpPr/>
            <p:nvPr/>
          </p:nvSpPr>
          <p:spPr>
            <a:xfrm>
              <a:off x="0" y="0"/>
              <a:ext cx="4047363" cy="2646934"/>
            </a:xfrm>
            <a:custGeom>
              <a:avLst/>
              <a:gdLst/>
              <a:ahLst/>
              <a:cxnLst/>
              <a:rect l="l" t="t" r="r" b="b"/>
              <a:pathLst>
                <a:path w="4047363" h="2646934">
                  <a:moveTo>
                    <a:pt x="0" y="0"/>
                  </a:moveTo>
                  <a:lnTo>
                    <a:pt x="4047363" y="0"/>
                  </a:lnTo>
                  <a:lnTo>
                    <a:pt x="4047363" y="2646934"/>
                  </a:lnTo>
                  <a:lnTo>
                    <a:pt x="0" y="2646934"/>
                  </a:lnTo>
                  <a:lnTo>
                    <a:pt x="0" y="0"/>
                  </a:lnTo>
                  <a:close/>
                </a:path>
              </a:pathLst>
            </a:custGeom>
            <a:blipFill>
              <a:blip r:embed="rId3"/>
              <a:stretch>
                <a:fillRect t="-1" b="-1"/>
              </a:stretch>
            </a:blipFill>
          </p:spPr>
          <p:txBody>
            <a:bodyPr/>
            <a:lstStyle/>
            <a:p>
              <a:endParaRPr lang="uk-UA"/>
            </a:p>
          </p:txBody>
        </p:sp>
      </p:grpSp>
      <p:sp>
        <p:nvSpPr>
          <p:cNvPr id="12" name="TextBox 12"/>
          <p:cNvSpPr txBox="1"/>
          <p:nvPr/>
        </p:nvSpPr>
        <p:spPr>
          <a:xfrm>
            <a:off x="829596" y="6031910"/>
            <a:ext cx="12330002" cy="2000548"/>
          </a:xfrm>
          <a:prstGeom prst="rect">
            <a:avLst/>
          </a:prstGeom>
        </p:spPr>
        <p:txBody>
          <a:bodyPr lIns="0" tIns="0" rIns="0" bIns="0" rtlCol="0" anchor="t">
            <a:spAutoFit/>
          </a:bodyPr>
          <a:lstStyle/>
          <a:p>
            <a:pPr>
              <a:lnSpc>
                <a:spcPts val="5248"/>
              </a:lnSpc>
            </a:pPr>
            <a:r>
              <a:rPr lang="ru-RU" sz="4859" dirty="0">
                <a:solidFill>
                  <a:srgbClr val="FFFFFF"/>
                </a:solidFill>
                <a:latin typeface="Arial"/>
                <a:ea typeface="Arial"/>
                <a:cs typeface="Arial"/>
                <a:sym typeface="Arial"/>
              </a:rPr>
              <a:t>Оновлення порядку функціонування </a:t>
            </a:r>
          </a:p>
          <a:p>
            <a:pPr>
              <a:lnSpc>
                <a:spcPts val="5248"/>
              </a:lnSpc>
            </a:pPr>
            <a:r>
              <a:rPr lang="ru-RU" sz="4859" dirty="0">
                <a:solidFill>
                  <a:srgbClr val="FFFFFF"/>
                </a:solidFill>
                <a:latin typeface="Arial"/>
                <a:ea typeface="Arial"/>
                <a:cs typeface="Arial"/>
                <a:sym typeface="Arial"/>
              </a:rPr>
              <a:t>МТП та  механізму отримання компенсації за розміщення ВПО в МТП </a:t>
            </a:r>
            <a:endParaRPr lang="en-US" sz="4859" dirty="0">
              <a:solidFill>
                <a:srgbClr val="FFFFFF"/>
              </a:solidFill>
              <a:latin typeface="Arial"/>
              <a:ea typeface="Arial"/>
              <a:cs typeface="Arial"/>
              <a:sym typeface="Arial"/>
            </a:endParaRPr>
          </a:p>
        </p:txBody>
      </p:sp>
      <p:sp>
        <p:nvSpPr>
          <p:cNvPr id="13" name="TextBox 13"/>
          <p:cNvSpPr txBox="1"/>
          <p:nvPr/>
        </p:nvSpPr>
        <p:spPr>
          <a:xfrm>
            <a:off x="1903056" y="9101993"/>
            <a:ext cx="2827310" cy="276871"/>
          </a:xfrm>
          <a:prstGeom prst="rect">
            <a:avLst/>
          </a:prstGeom>
        </p:spPr>
        <p:txBody>
          <a:bodyPr lIns="0" tIns="0" rIns="0" bIns="0" rtlCol="0" anchor="t">
            <a:spAutoFit/>
          </a:bodyPr>
          <a:lstStyle/>
          <a:p>
            <a:pPr algn="l">
              <a:lnSpc>
                <a:spcPts val="2289"/>
              </a:lnSpc>
            </a:pPr>
            <a:r>
              <a:rPr lang="en-US" sz="1907" dirty="0">
                <a:solidFill>
                  <a:srgbClr val="FFFFFF"/>
                </a:solidFill>
                <a:latin typeface="Arial"/>
                <a:ea typeface="Arial"/>
                <a:cs typeface="Arial"/>
                <a:sym typeface="Arial"/>
              </a:rPr>
              <a:t>2</a:t>
            </a:r>
            <a:r>
              <a:rPr lang="uk-UA" sz="1907" dirty="0">
                <a:solidFill>
                  <a:srgbClr val="FFFFFF"/>
                </a:solidFill>
                <a:latin typeface="Arial"/>
                <a:ea typeface="Arial"/>
                <a:cs typeface="Arial"/>
                <a:sym typeface="Arial"/>
              </a:rPr>
              <a:t>8  липня </a:t>
            </a:r>
            <a:r>
              <a:rPr lang="en-US" sz="1907" dirty="0">
                <a:solidFill>
                  <a:srgbClr val="FFFFFF"/>
                </a:solidFill>
                <a:latin typeface="Arial"/>
                <a:ea typeface="Arial"/>
                <a:cs typeface="Arial"/>
                <a:sym typeface="Arial"/>
              </a:rPr>
              <a:t> 2026 р</a:t>
            </a:r>
          </a:p>
        </p:txBody>
      </p:sp>
      <p:sp>
        <p:nvSpPr>
          <p:cNvPr id="14" name="TextBox 14"/>
          <p:cNvSpPr txBox="1"/>
          <p:nvPr/>
        </p:nvSpPr>
        <p:spPr>
          <a:xfrm>
            <a:off x="5924827" y="9101993"/>
            <a:ext cx="4041527" cy="276871"/>
          </a:xfrm>
          <a:prstGeom prst="rect">
            <a:avLst/>
          </a:prstGeom>
        </p:spPr>
        <p:txBody>
          <a:bodyPr lIns="0" tIns="0" rIns="0" bIns="0" rtlCol="0" anchor="t">
            <a:spAutoFit/>
          </a:bodyPr>
          <a:lstStyle/>
          <a:p>
            <a:pPr algn="l">
              <a:lnSpc>
                <a:spcPts val="2289"/>
              </a:lnSpc>
            </a:pPr>
            <a:r>
              <a:rPr lang="en-US" sz="1907" dirty="0">
                <a:solidFill>
                  <a:srgbClr val="FFFFFF"/>
                </a:solidFill>
                <a:latin typeface="Arial"/>
                <a:ea typeface="Arial"/>
                <a:cs typeface="Arial"/>
                <a:sym typeface="Arial"/>
              </a:rPr>
              <a:t>Лежніна Владислава</a:t>
            </a:r>
          </a:p>
        </p:txBody>
      </p:sp>
      <p:sp>
        <p:nvSpPr>
          <p:cNvPr id="15" name="TextBox 15"/>
          <p:cNvSpPr txBox="1"/>
          <p:nvPr/>
        </p:nvSpPr>
        <p:spPr>
          <a:xfrm>
            <a:off x="5924827" y="8590410"/>
            <a:ext cx="3227417" cy="240066"/>
          </a:xfrm>
          <a:prstGeom prst="rect">
            <a:avLst/>
          </a:prstGeom>
        </p:spPr>
        <p:txBody>
          <a:bodyPr lIns="0" tIns="0" rIns="0" bIns="0" rtlCol="0" anchor="t">
            <a:spAutoFit/>
          </a:bodyPr>
          <a:lstStyle/>
          <a:p>
            <a:pPr algn="l">
              <a:lnSpc>
                <a:spcPts val="1962"/>
              </a:lnSpc>
            </a:pPr>
            <a:r>
              <a:rPr lang="en-US" sz="1635" dirty="0">
                <a:solidFill>
                  <a:srgbClr val="FFFFFF"/>
                </a:solidFill>
                <a:latin typeface="Arial"/>
                <a:ea typeface="Arial"/>
                <a:cs typeface="Arial"/>
                <a:sym typeface="Arial"/>
              </a:rPr>
              <a:t>Спікер</a:t>
            </a:r>
          </a:p>
        </p:txBody>
      </p:sp>
      <p:sp>
        <p:nvSpPr>
          <p:cNvPr id="16" name="TextBox 16"/>
          <p:cNvSpPr txBox="1"/>
          <p:nvPr/>
        </p:nvSpPr>
        <p:spPr>
          <a:xfrm>
            <a:off x="2199587" y="8551384"/>
            <a:ext cx="1726335" cy="240066"/>
          </a:xfrm>
          <a:prstGeom prst="rect">
            <a:avLst/>
          </a:prstGeom>
        </p:spPr>
        <p:txBody>
          <a:bodyPr lIns="0" tIns="0" rIns="0" bIns="0" rtlCol="0" anchor="t">
            <a:spAutoFit/>
          </a:bodyPr>
          <a:lstStyle/>
          <a:p>
            <a:pPr algn="l">
              <a:lnSpc>
                <a:spcPts val="1962"/>
              </a:lnSpc>
            </a:pPr>
            <a:r>
              <a:rPr lang="en-US" sz="1635" dirty="0">
                <a:solidFill>
                  <a:srgbClr val="FFFFFF"/>
                </a:solidFill>
                <a:latin typeface="Arial"/>
                <a:ea typeface="Arial"/>
                <a:cs typeface="Arial"/>
                <a:sym typeface="Arial"/>
              </a:rPr>
              <a:t>Дата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25" y="0"/>
            <a:ext cx="18288000" cy="10302683"/>
            <a:chOff x="0" y="0"/>
            <a:chExt cx="24384000" cy="13717651"/>
          </a:xfrm>
        </p:grpSpPr>
        <p:sp>
          <p:nvSpPr>
            <p:cNvPr id="3" name="Freeform 3"/>
            <p:cNvSpPr/>
            <p:nvPr/>
          </p:nvSpPr>
          <p:spPr>
            <a:xfrm flipH="1">
              <a:off x="0" y="0"/>
              <a:ext cx="24384000" cy="13717651"/>
            </a:xfrm>
            <a:custGeom>
              <a:avLst/>
              <a:gdLst/>
              <a:ahLst/>
              <a:cxnLst/>
              <a:rect l="l" t="t" r="r" b="b"/>
              <a:pathLst>
                <a:path w="24384000" h="13717651">
                  <a:moveTo>
                    <a:pt x="24384000" y="0"/>
                  </a:moveTo>
                  <a:lnTo>
                    <a:pt x="0" y="0"/>
                  </a:lnTo>
                  <a:lnTo>
                    <a:pt x="0" y="13717651"/>
                  </a:lnTo>
                  <a:lnTo>
                    <a:pt x="24384000" y="13717651"/>
                  </a:lnTo>
                  <a:lnTo>
                    <a:pt x="24384000" y="0"/>
                  </a:lnTo>
                  <a:close/>
                </a:path>
              </a:pathLst>
            </a:custGeom>
            <a:blipFill>
              <a:blip r:embed="rId2"/>
              <a:stretch>
                <a:fillRect t="-16658" b="-16658"/>
              </a:stretch>
            </a:blipFill>
          </p:spPr>
          <p:txBody>
            <a:bodyPr/>
            <a:lstStyle/>
            <a:p>
              <a:endParaRPr lang="uk-UA"/>
            </a:p>
          </p:txBody>
        </p:sp>
      </p:grpSp>
      <p:grpSp>
        <p:nvGrpSpPr>
          <p:cNvPr id="4" name="Group 4"/>
          <p:cNvGrpSpPr/>
          <p:nvPr/>
        </p:nvGrpSpPr>
        <p:grpSpPr>
          <a:xfrm>
            <a:off x="5943600" y="7658100"/>
            <a:ext cx="4346543" cy="95250"/>
            <a:chOff x="0" y="0"/>
            <a:chExt cx="5795391" cy="127000"/>
          </a:xfrm>
        </p:grpSpPr>
        <p:sp>
          <p:nvSpPr>
            <p:cNvPr id="5" name="Freeform 5"/>
            <p:cNvSpPr/>
            <p:nvPr/>
          </p:nvSpPr>
          <p:spPr>
            <a:xfrm>
              <a:off x="0" y="0"/>
              <a:ext cx="5795391" cy="127000"/>
            </a:xfrm>
            <a:custGeom>
              <a:avLst/>
              <a:gdLst/>
              <a:ahLst/>
              <a:cxnLst/>
              <a:rect l="l" t="t" r="r" b="b"/>
              <a:pathLst>
                <a:path w="5795391" h="127000">
                  <a:moveTo>
                    <a:pt x="63500" y="0"/>
                  </a:moveTo>
                  <a:lnTo>
                    <a:pt x="5731891" y="0"/>
                  </a:lnTo>
                  <a:cubicBezTo>
                    <a:pt x="5766943" y="0"/>
                    <a:pt x="5795391" y="28448"/>
                    <a:pt x="5795391" y="63500"/>
                  </a:cubicBezTo>
                  <a:cubicBezTo>
                    <a:pt x="5795391" y="98552"/>
                    <a:pt x="5766943" y="127000"/>
                    <a:pt x="5731891" y="127000"/>
                  </a:cubicBezTo>
                  <a:lnTo>
                    <a:pt x="63500" y="127000"/>
                  </a:lnTo>
                  <a:cubicBezTo>
                    <a:pt x="28448" y="127000"/>
                    <a:pt x="0" y="98552"/>
                    <a:pt x="0" y="63500"/>
                  </a:cubicBezTo>
                  <a:cubicBezTo>
                    <a:pt x="0" y="28448"/>
                    <a:pt x="28448" y="0"/>
                    <a:pt x="63500" y="0"/>
                  </a:cubicBezTo>
                  <a:close/>
                </a:path>
              </a:pathLst>
            </a:custGeom>
            <a:solidFill>
              <a:srgbClr val="E12269"/>
            </a:solidFill>
          </p:spPr>
          <p:txBody>
            <a:bodyPr/>
            <a:lstStyle/>
            <a:p>
              <a:endParaRPr lang="uk-UA"/>
            </a:p>
          </p:txBody>
        </p:sp>
      </p:grpSp>
      <p:grpSp>
        <p:nvGrpSpPr>
          <p:cNvPr id="6" name="Group 6"/>
          <p:cNvGrpSpPr/>
          <p:nvPr/>
        </p:nvGrpSpPr>
        <p:grpSpPr>
          <a:xfrm>
            <a:off x="1642803" y="6739178"/>
            <a:ext cx="2501741" cy="2463355"/>
            <a:chOff x="0" y="0"/>
            <a:chExt cx="3335655" cy="3284473"/>
          </a:xfrm>
        </p:grpSpPr>
        <p:sp>
          <p:nvSpPr>
            <p:cNvPr id="7" name="Freeform 7"/>
            <p:cNvSpPr/>
            <p:nvPr/>
          </p:nvSpPr>
          <p:spPr>
            <a:xfrm>
              <a:off x="0" y="0"/>
              <a:ext cx="3335655" cy="3284474"/>
            </a:xfrm>
            <a:custGeom>
              <a:avLst/>
              <a:gdLst/>
              <a:ahLst/>
              <a:cxnLst/>
              <a:rect l="l" t="t" r="r" b="b"/>
              <a:pathLst>
                <a:path w="3335655" h="3284474">
                  <a:moveTo>
                    <a:pt x="0" y="0"/>
                  </a:moveTo>
                  <a:lnTo>
                    <a:pt x="3335655" y="0"/>
                  </a:lnTo>
                  <a:lnTo>
                    <a:pt x="3335655" y="3284474"/>
                  </a:lnTo>
                  <a:lnTo>
                    <a:pt x="0" y="3284474"/>
                  </a:lnTo>
                  <a:lnTo>
                    <a:pt x="0" y="0"/>
                  </a:lnTo>
                  <a:close/>
                </a:path>
              </a:pathLst>
            </a:custGeom>
            <a:blipFill>
              <a:blip r:embed="rId3"/>
              <a:stretch>
                <a:fillRect t="-618" b="-618"/>
              </a:stretch>
            </a:blipFill>
          </p:spPr>
          <p:txBody>
            <a:bodyPr/>
            <a:lstStyle/>
            <a:p>
              <a:endParaRPr lang="uk-UA"/>
            </a:p>
          </p:txBody>
        </p:sp>
      </p:grpSp>
      <p:sp>
        <p:nvSpPr>
          <p:cNvPr id="8" name="TextBox 8"/>
          <p:cNvSpPr txBox="1"/>
          <p:nvPr/>
        </p:nvSpPr>
        <p:spPr>
          <a:xfrm>
            <a:off x="5943600" y="6796671"/>
            <a:ext cx="5115607" cy="710288"/>
          </a:xfrm>
          <a:prstGeom prst="rect">
            <a:avLst/>
          </a:prstGeom>
        </p:spPr>
        <p:txBody>
          <a:bodyPr lIns="0" tIns="0" rIns="0" bIns="0" rtlCol="0" anchor="t">
            <a:spAutoFit/>
          </a:bodyPr>
          <a:lstStyle/>
          <a:p>
            <a:pPr algn="l">
              <a:lnSpc>
                <a:spcPts val="4315"/>
              </a:lnSpc>
            </a:pPr>
            <a:r>
              <a:rPr lang="en-US" sz="3596" b="1" dirty="0">
                <a:solidFill>
                  <a:srgbClr val="FFFFFF"/>
                </a:solidFill>
                <a:latin typeface="Arial Bold"/>
                <a:ea typeface="Arial Bold"/>
                <a:cs typeface="Arial Bold"/>
                <a:sym typeface="Arial Bold"/>
              </a:rPr>
              <a:t>ДЯКУЮ ЗА УВАГУ!</a:t>
            </a:r>
          </a:p>
        </p:txBody>
      </p:sp>
      <p:sp>
        <p:nvSpPr>
          <p:cNvPr id="9" name="TextBox 9"/>
          <p:cNvSpPr txBox="1"/>
          <p:nvPr/>
        </p:nvSpPr>
        <p:spPr>
          <a:xfrm>
            <a:off x="5787347" y="7970856"/>
            <a:ext cx="7162969" cy="1526059"/>
          </a:xfrm>
          <a:prstGeom prst="rect">
            <a:avLst/>
          </a:prstGeom>
        </p:spPr>
        <p:txBody>
          <a:bodyPr lIns="0" tIns="0" rIns="0" bIns="0" rtlCol="0" anchor="t">
            <a:spAutoFit/>
          </a:bodyPr>
          <a:lstStyle/>
          <a:p>
            <a:pPr algn="l">
              <a:lnSpc>
                <a:spcPts val="4315"/>
              </a:lnSpc>
            </a:pPr>
            <a:r>
              <a:rPr lang="en-US" sz="3596" b="1" dirty="0">
                <a:solidFill>
                  <a:srgbClr val="FFFFFF"/>
                </a:solidFill>
                <a:latin typeface="Arial Bold"/>
                <a:ea typeface="Arial Bold"/>
                <a:cs typeface="Arial Bold"/>
                <a:sym typeface="Arial Bold"/>
              </a:rPr>
              <a:t>Владислава Лежніна</a:t>
            </a:r>
          </a:p>
          <a:p>
            <a:pPr algn="l">
              <a:lnSpc>
                <a:spcPts val="4100"/>
              </a:lnSpc>
            </a:pPr>
            <a:r>
              <a:rPr lang="en-US" sz="2953" dirty="0">
                <a:solidFill>
                  <a:srgbClr val="FFFFFF"/>
                </a:solidFill>
                <a:latin typeface="Arial MT Pro"/>
                <a:ea typeface="Arial MT Pro"/>
                <a:cs typeface="Arial MT Pro"/>
                <a:sym typeface="Arial MT Pro"/>
              </a:rPr>
              <a:t>Адвокатка СССМ БФ «Право на захист»</a:t>
            </a:r>
          </a:p>
          <a:p>
            <a:pPr algn="l">
              <a:lnSpc>
                <a:spcPts val="3544"/>
              </a:lnSpc>
            </a:pPr>
            <a:endParaRPr lang="en-US" sz="2953" dirty="0">
              <a:solidFill>
                <a:srgbClr val="FFFFFF"/>
              </a:solidFill>
              <a:latin typeface="Arial MT Pro"/>
              <a:ea typeface="Arial MT Pro"/>
              <a:cs typeface="Arial MT Pro"/>
              <a:sym typeface="Arial MT Pro"/>
            </a:endParaRPr>
          </a:p>
        </p:txBody>
      </p:sp>
      <p:pic>
        <p:nvPicPr>
          <p:cNvPr id="12" name="Рисунок 11">
            <a:extLst>
              <a:ext uri="{FF2B5EF4-FFF2-40B4-BE49-F238E27FC236}">
                <a16:creationId xmlns:a16="http://schemas.microsoft.com/office/drawing/2014/main" id="{274D51C6-445C-45E1-8E60-1F917965B8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53799" y="273882"/>
            <a:ext cx="6400801" cy="39224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7382" y="293381"/>
            <a:ext cx="1957471" cy="1280139"/>
            <a:chOff x="0" y="0"/>
            <a:chExt cx="2609961" cy="1706852"/>
          </a:xfrm>
        </p:grpSpPr>
        <p:sp>
          <p:nvSpPr>
            <p:cNvPr id="3" name="Freeform 3"/>
            <p:cNvSpPr/>
            <p:nvPr/>
          </p:nvSpPr>
          <p:spPr>
            <a:xfrm>
              <a:off x="0" y="0"/>
              <a:ext cx="2609977" cy="1706880"/>
            </a:xfrm>
            <a:custGeom>
              <a:avLst/>
              <a:gdLst/>
              <a:ahLst/>
              <a:cxnLst/>
              <a:rect l="l" t="t" r="r" b="b"/>
              <a:pathLst>
                <a:path w="2609977" h="1706880">
                  <a:moveTo>
                    <a:pt x="0" y="0"/>
                  </a:moveTo>
                  <a:lnTo>
                    <a:pt x="2609977" y="0"/>
                  </a:lnTo>
                  <a:lnTo>
                    <a:pt x="2609977" y="1706880"/>
                  </a:lnTo>
                  <a:lnTo>
                    <a:pt x="0" y="1706880"/>
                  </a:lnTo>
                  <a:lnTo>
                    <a:pt x="0" y="0"/>
                  </a:lnTo>
                  <a:close/>
                </a:path>
              </a:pathLst>
            </a:custGeom>
            <a:blipFill>
              <a:blip r:embed="rId2"/>
              <a:stretch>
                <a:fillRect t="-78" b="-76"/>
              </a:stretch>
            </a:blipFill>
          </p:spPr>
          <p:txBody>
            <a:bodyPr/>
            <a:lstStyle/>
            <a:p>
              <a:endParaRPr lang="uk-UA"/>
            </a:p>
          </p:txBody>
        </p:sp>
      </p:grpSp>
      <p:sp>
        <p:nvSpPr>
          <p:cNvPr id="4" name="TextBox 4"/>
          <p:cNvSpPr txBox="1"/>
          <p:nvPr/>
        </p:nvSpPr>
        <p:spPr>
          <a:xfrm>
            <a:off x="530945" y="466760"/>
            <a:ext cx="14726245" cy="1095306"/>
          </a:xfrm>
          <a:prstGeom prst="rect">
            <a:avLst/>
          </a:prstGeom>
        </p:spPr>
        <p:txBody>
          <a:bodyPr lIns="0" tIns="0" rIns="0" bIns="0" rtlCol="0" anchor="t">
            <a:spAutoFit/>
          </a:bodyPr>
          <a:lstStyle/>
          <a:p>
            <a:pPr algn="l">
              <a:lnSpc>
                <a:spcPts val="4208"/>
              </a:lnSpc>
              <a:spcBef>
                <a:spcPct val="0"/>
              </a:spcBef>
            </a:pPr>
            <a:r>
              <a:rPr lang="en-US" sz="3506" b="1" dirty="0">
                <a:solidFill>
                  <a:srgbClr val="0000FF"/>
                </a:solidFill>
                <a:latin typeface="Arial Bold"/>
                <a:ea typeface="Arial Bold"/>
                <a:cs typeface="Arial Bold"/>
                <a:sym typeface="Arial Bold"/>
              </a:rPr>
              <a:t>Оновлення порядку функціонування МТП та механізму отримання</a:t>
            </a:r>
          </a:p>
          <a:p>
            <a:pPr algn="l">
              <a:lnSpc>
                <a:spcPts val="4209"/>
              </a:lnSpc>
              <a:spcBef>
                <a:spcPct val="0"/>
              </a:spcBef>
            </a:pPr>
            <a:r>
              <a:rPr lang="en-US" sz="3506" b="1" dirty="0">
                <a:solidFill>
                  <a:srgbClr val="0000FF"/>
                </a:solidFill>
                <a:latin typeface="Arial Bold"/>
                <a:ea typeface="Arial Bold"/>
                <a:cs typeface="Arial Bold"/>
                <a:sym typeface="Arial Bold"/>
              </a:rPr>
              <a:t> компенсації за розміщення ВПО в МТП </a:t>
            </a:r>
          </a:p>
        </p:txBody>
      </p:sp>
      <p:grpSp>
        <p:nvGrpSpPr>
          <p:cNvPr id="5" name="Group 5"/>
          <p:cNvGrpSpPr/>
          <p:nvPr/>
        </p:nvGrpSpPr>
        <p:grpSpPr>
          <a:xfrm>
            <a:off x="715080" y="1803082"/>
            <a:ext cx="9589891" cy="95250"/>
            <a:chOff x="0" y="0"/>
            <a:chExt cx="12786521" cy="127000"/>
          </a:xfrm>
        </p:grpSpPr>
        <p:sp>
          <p:nvSpPr>
            <p:cNvPr id="6" name="Freeform 6"/>
            <p:cNvSpPr/>
            <p:nvPr/>
          </p:nvSpPr>
          <p:spPr>
            <a:xfrm>
              <a:off x="0" y="0"/>
              <a:ext cx="12786487" cy="127000"/>
            </a:xfrm>
            <a:custGeom>
              <a:avLst/>
              <a:gdLst/>
              <a:ahLst/>
              <a:cxnLst/>
              <a:rect l="l" t="t" r="r" b="b"/>
              <a:pathLst>
                <a:path w="12786487" h="127000">
                  <a:moveTo>
                    <a:pt x="63500" y="0"/>
                  </a:moveTo>
                  <a:lnTo>
                    <a:pt x="12722987" y="0"/>
                  </a:lnTo>
                  <a:cubicBezTo>
                    <a:pt x="12758039" y="0"/>
                    <a:pt x="12786487" y="28448"/>
                    <a:pt x="12786487" y="63500"/>
                  </a:cubicBezTo>
                  <a:cubicBezTo>
                    <a:pt x="12786487" y="98552"/>
                    <a:pt x="12758039" y="127000"/>
                    <a:pt x="12722987" y="127000"/>
                  </a:cubicBezTo>
                  <a:lnTo>
                    <a:pt x="63500" y="127000"/>
                  </a:lnTo>
                  <a:cubicBezTo>
                    <a:pt x="28448" y="127000"/>
                    <a:pt x="0" y="98552"/>
                    <a:pt x="0" y="63500"/>
                  </a:cubicBezTo>
                  <a:cubicBezTo>
                    <a:pt x="0" y="28448"/>
                    <a:pt x="28448" y="0"/>
                    <a:pt x="63500" y="0"/>
                  </a:cubicBezTo>
                  <a:close/>
                </a:path>
              </a:pathLst>
            </a:custGeom>
            <a:solidFill>
              <a:srgbClr val="E12269"/>
            </a:solidFill>
          </p:spPr>
          <p:txBody>
            <a:bodyPr/>
            <a:lstStyle/>
            <a:p>
              <a:endParaRPr lang="uk-UA"/>
            </a:p>
          </p:txBody>
        </p:sp>
      </p:grpSp>
      <p:sp>
        <p:nvSpPr>
          <p:cNvPr id="7" name="TextBox 7"/>
          <p:cNvSpPr txBox="1"/>
          <p:nvPr/>
        </p:nvSpPr>
        <p:spPr>
          <a:xfrm>
            <a:off x="530945" y="2521451"/>
            <a:ext cx="17083920" cy="4970335"/>
          </a:xfrm>
          <a:prstGeom prst="rect">
            <a:avLst/>
          </a:prstGeom>
        </p:spPr>
        <p:txBody>
          <a:bodyPr wrap="square" lIns="0" tIns="0" rIns="0" bIns="0" rtlCol="0" anchor="t">
            <a:spAutoFit/>
          </a:bodyPr>
          <a:lstStyle/>
          <a:p>
            <a:pPr marL="695248" lvl="1" indent="-347624" algn="l">
              <a:lnSpc>
                <a:spcPts val="3864"/>
              </a:lnSpc>
              <a:buAutoNum type="arabicPeriod"/>
            </a:pPr>
            <a:r>
              <a:rPr lang="en-US" sz="3220" dirty="0">
                <a:solidFill>
                  <a:srgbClr val="0F559B"/>
                </a:solidFill>
                <a:latin typeface="Arial"/>
                <a:ea typeface="Arial"/>
                <a:cs typeface="Arial"/>
                <a:sym typeface="Arial"/>
              </a:rPr>
              <a:t>04 червня 2026 р. Кабінетом Міністрів України було прийнято постанову № </a:t>
            </a:r>
            <a:r>
              <a:rPr lang="en-US" sz="3220" b="1" dirty="0">
                <a:solidFill>
                  <a:srgbClr val="0F559B"/>
                </a:solidFill>
                <a:latin typeface="Arial Bold"/>
                <a:ea typeface="Arial Bold"/>
                <a:cs typeface="Arial Bold"/>
                <a:sym typeface="Arial Bold"/>
              </a:rPr>
              <a:t>728</a:t>
            </a:r>
            <a:r>
              <a:rPr lang="en-US" sz="3220" dirty="0">
                <a:solidFill>
                  <a:srgbClr val="0F559B"/>
                </a:solidFill>
                <a:latin typeface="Arial"/>
                <a:ea typeface="Arial"/>
                <a:cs typeface="Arial"/>
                <a:sym typeface="Arial"/>
              </a:rPr>
              <a:t> «</a:t>
            </a:r>
            <a:r>
              <a:rPr lang="en-US" sz="3220" dirty="0">
                <a:solidFill>
                  <a:srgbClr val="0F559B"/>
                </a:solidFill>
                <a:latin typeface="Arial"/>
                <a:ea typeface="Arial"/>
                <a:cs typeface="Arial"/>
                <a:sym typeface="Arial"/>
                <a:hlinkClick r:id="rId3"/>
              </a:rPr>
              <a:t>Про внесення змін до Порядку функціонування місць тимчасового проживання внутрішньо переміщених осіб</a:t>
            </a:r>
            <a:r>
              <a:rPr lang="en-US" sz="3220" dirty="0">
                <a:solidFill>
                  <a:srgbClr val="0F559B"/>
                </a:solidFill>
                <a:latin typeface="Arial"/>
                <a:ea typeface="Arial"/>
                <a:cs typeface="Arial"/>
                <a:sym typeface="Arial"/>
              </a:rPr>
              <a:t>». Офіційне опублікування: Урядовий кур'єр, 2026, 06, 11.06.2026 N 122. Дата набрання чинності: 11.06.2026 року.</a:t>
            </a:r>
            <a:endParaRPr lang="uk-UA" sz="3220" dirty="0">
              <a:solidFill>
                <a:srgbClr val="0F559B"/>
              </a:solidFill>
              <a:latin typeface="Arial"/>
              <a:ea typeface="Arial"/>
              <a:cs typeface="Arial"/>
              <a:sym typeface="Arial"/>
            </a:endParaRPr>
          </a:p>
          <a:p>
            <a:pPr marL="695248" lvl="1" indent="-347624" algn="l">
              <a:lnSpc>
                <a:spcPts val="3864"/>
              </a:lnSpc>
              <a:buAutoNum type="arabicPeriod"/>
            </a:pPr>
            <a:endParaRPr lang="uk-UA" sz="3220" dirty="0">
              <a:solidFill>
                <a:srgbClr val="0F559B"/>
              </a:solidFill>
              <a:latin typeface="Arial"/>
              <a:ea typeface="Arial"/>
              <a:cs typeface="Arial"/>
              <a:sym typeface="Arial"/>
            </a:endParaRPr>
          </a:p>
          <a:p>
            <a:pPr marL="695248" lvl="1" indent="-347624" algn="l">
              <a:lnSpc>
                <a:spcPts val="3864"/>
              </a:lnSpc>
              <a:buAutoNum type="arabicPeriod"/>
            </a:pPr>
            <a:endParaRPr lang="uk-UA" sz="3220" dirty="0">
              <a:solidFill>
                <a:srgbClr val="0F559B"/>
              </a:solidFill>
              <a:latin typeface="Arial"/>
              <a:ea typeface="Arial"/>
              <a:cs typeface="Arial"/>
              <a:sym typeface="Arial"/>
            </a:endParaRPr>
          </a:p>
          <a:p>
            <a:pPr marL="695248" lvl="1" indent="-347624" algn="l">
              <a:lnSpc>
                <a:spcPts val="3864"/>
              </a:lnSpc>
              <a:buAutoNum type="arabicPeriod"/>
            </a:pPr>
            <a:r>
              <a:rPr lang="uk-UA" sz="3220" dirty="0">
                <a:solidFill>
                  <a:srgbClr val="0F559B"/>
                </a:solidFill>
                <a:latin typeface="Arial"/>
                <a:ea typeface="Arial"/>
                <a:cs typeface="Arial"/>
                <a:sym typeface="Arial"/>
              </a:rPr>
              <a:t> </a:t>
            </a:r>
            <a:r>
              <a:rPr lang="en-US" sz="3220" dirty="0">
                <a:solidFill>
                  <a:srgbClr val="0F559B"/>
                </a:solidFill>
                <a:latin typeface="Arial"/>
                <a:ea typeface="Arial"/>
                <a:cs typeface="Arial"/>
                <a:sym typeface="Arial"/>
              </a:rPr>
              <a:t>04 червня 2026 р. Кабінетом Міністрів України було прийнято постанову № </a:t>
            </a:r>
            <a:r>
              <a:rPr lang="en-US" sz="3220" b="1" dirty="0">
                <a:solidFill>
                  <a:srgbClr val="0F559B"/>
                </a:solidFill>
                <a:latin typeface="Arial Bold"/>
                <a:ea typeface="Arial Bold"/>
                <a:cs typeface="Arial Bold"/>
                <a:sym typeface="Arial Bold"/>
              </a:rPr>
              <a:t>715</a:t>
            </a:r>
            <a:r>
              <a:rPr lang="en-US" sz="3220" dirty="0">
                <a:solidFill>
                  <a:srgbClr val="0F559B"/>
                </a:solidFill>
                <a:latin typeface="Arial"/>
                <a:ea typeface="Arial"/>
                <a:cs typeface="Arial"/>
                <a:sym typeface="Arial"/>
              </a:rPr>
              <a:t> «</a:t>
            </a:r>
            <a:r>
              <a:rPr lang="en-US" sz="3220" dirty="0">
                <a:solidFill>
                  <a:srgbClr val="0F559B"/>
                </a:solidFill>
                <a:latin typeface="Arial"/>
                <a:ea typeface="Arial"/>
                <a:cs typeface="Arial"/>
                <a:sym typeface="Arial"/>
                <a:hlinkClick r:id="rId4"/>
              </a:rPr>
              <a:t>Про внесення змін до порядків, затверджених постановами Кабінету Міністрів України від 19 березня 2022 р. № 333 і від 27 травня 2025 р. № 616»</a:t>
            </a:r>
            <a:r>
              <a:rPr lang="en-US" sz="3220" dirty="0">
                <a:solidFill>
                  <a:srgbClr val="0F559B"/>
                </a:solidFill>
                <a:latin typeface="Arial"/>
                <a:ea typeface="Arial"/>
                <a:cs typeface="Arial"/>
                <a:sym typeface="Arial"/>
              </a:rPr>
              <a:t>. Офіційне опублікування: Урядовий кур'єр, 2026, 06, 11.06.2026 N 122. Дата набрання чинності: 11.06.2026 року.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7382" y="293381"/>
            <a:ext cx="1957471" cy="1280139"/>
            <a:chOff x="0" y="0"/>
            <a:chExt cx="2609961" cy="1706852"/>
          </a:xfrm>
        </p:grpSpPr>
        <p:sp>
          <p:nvSpPr>
            <p:cNvPr id="3" name="Freeform 3"/>
            <p:cNvSpPr/>
            <p:nvPr/>
          </p:nvSpPr>
          <p:spPr>
            <a:xfrm>
              <a:off x="0" y="0"/>
              <a:ext cx="2609977" cy="1706880"/>
            </a:xfrm>
            <a:custGeom>
              <a:avLst/>
              <a:gdLst/>
              <a:ahLst/>
              <a:cxnLst/>
              <a:rect l="l" t="t" r="r" b="b"/>
              <a:pathLst>
                <a:path w="2609977" h="1706880">
                  <a:moveTo>
                    <a:pt x="0" y="0"/>
                  </a:moveTo>
                  <a:lnTo>
                    <a:pt x="2609977" y="0"/>
                  </a:lnTo>
                  <a:lnTo>
                    <a:pt x="2609977" y="1706880"/>
                  </a:lnTo>
                  <a:lnTo>
                    <a:pt x="0" y="1706880"/>
                  </a:lnTo>
                  <a:lnTo>
                    <a:pt x="0" y="0"/>
                  </a:lnTo>
                  <a:close/>
                </a:path>
              </a:pathLst>
            </a:custGeom>
            <a:blipFill>
              <a:blip r:embed="rId2"/>
              <a:stretch>
                <a:fillRect t="-78" b="-76"/>
              </a:stretch>
            </a:blipFill>
          </p:spPr>
          <p:txBody>
            <a:bodyPr/>
            <a:lstStyle/>
            <a:p>
              <a:endParaRPr lang="uk-UA"/>
            </a:p>
          </p:txBody>
        </p:sp>
      </p:grpSp>
      <p:sp>
        <p:nvSpPr>
          <p:cNvPr id="4" name="TextBox 4"/>
          <p:cNvSpPr txBox="1"/>
          <p:nvPr/>
        </p:nvSpPr>
        <p:spPr>
          <a:xfrm>
            <a:off x="1066800" y="295942"/>
            <a:ext cx="12697308" cy="1077218"/>
          </a:xfrm>
          <a:prstGeom prst="rect">
            <a:avLst/>
          </a:prstGeom>
        </p:spPr>
        <p:txBody>
          <a:bodyPr wrap="square" lIns="0" tIns="0" rIns="0" bIns="0" rtlCol="0" anchor="t">
            <a:spAutoFit/>
          </a:bodyPr>
          <a:lstStyle/>
          <a:p>
            <a:pPr algn="l">
              <a:lnSpc>
                <a:spcPts val="4209"/>
              </a:lnSpc>
              <a:spcBef>
                <a:spcPct val="0"/>
              </a:spcBef>
            </a:pPr>
            <a:r>
              <a:rPr lang="en-US" sz="3506" b="1" dirty="0">
                <a:solidFill>
                  <a:srgbClr val="0000FF"/>
                </a:solidFill>
                <a:latin typeface="Arial Bold"/>
                <a:ea typeface="Arial Bold"/>
                <a:cs typeface="Arial Bold"/>
                <a:sym typeface="Arial Bold"/>
              </a:rPr>
              <a:t>Зміни до порядку функціонування МТП</a:t>
            </a:r>
            <a:r>
              <a:rPr lang="uk-UA" sz="3506" b="1" dirty="0">
                <a:solidFill>
                  <a:srgbClr val="0000FF"/>
                </a:solidFill>
                <a:latin typeface="Arial Bold"/>
                <a:ea typeface="Arial Bold"/>
                <a:cs typeface="Arial Bold"/>
                <a:sym typeface="Arial Bold"/>
              </a:rPr>
              <a:t> ВПО </a:t>
            </a:r>
          </a:p>
          <a:p>
            <a:pPr algn="ctr">
              <a:lnSpc>
                <a:spcPts val="4209"/>
              </a:lnSpc>
              <a:spcBef>
                <a:spcPct val="0"/>
              </a:spcBef>
            </a:pPr>
            <a:r>
              <a:rPr lang="uk-UA" sz="3506" b="1" dirty="0">
                <a:solidFill>
                  <a:srgbClr val="0000FF"/>
                </a:solidFill>
                <a:latin typeface="Arial Bold"/>
                <a:ea typeface="Arial Bold"/>
                <a:cs typeface="Arial Bold"/>
                <a:sym typeface="Arial Bold"/>
              </a:rPr>
              <a:t>(загальні аспекти)</a:t>
            </a:r>
            <a:endParaRPr lang="en-US" sz="3506" b="1" dirty="0">
              <a:solidFill>
                <a:srgbClr val="0000FF"/>
              </a:solidFill>
              <a:latin typeface="Arial Bold"/>
              <a:ea typeface="Arial Bold"/>
              <a:cs typeface="Arial Bold"/>
              <a:sym typeface="Arial Bold"/>
            </a:endParaRPr>
          </a:p>
        </p:txBody>
      </p:sp>
      <p:grpSp>
        <p:nvGrpSpPr>
          <p:cNvPr id="5" name="Group 5"/>
          <p:cNvGrpSpPr/>
          <p:nvPr/>
        </p:nvGrpSpPr>
        <p:grpSpPr>
          <a:xfrm>
            <a:off x="713892" y="1478269"/>
            <a:ext cx="9589891" cy="95250"/>
            <a:chOff x="0" y="0"/>
            <a:chExt cx="12786521" cy="127000"/>
          </a:xfrm>
        </p:grpSpPr>
        <p:sp>
          <p:nvSpPr>
            <p:cNvPr id="6" name="Freeform 6"/>
            <p:cNvSpPr/>
            <p:nvPr/>
          </p:nvSpPr>
          <p:spPr>
            <a:xfrm>
              <a:off x="0" y="0"/>
              <a:ext cx="12786487" cy="127000"/>
            </a:xfrm>
            <a:custGeom>
              <a:avLst/>
              <a:gdLst/>
              <a:ahLst/>
              <a:cxnLst/>
              <a:rect l="l" t="t" r="r" b="b"/>
              <a:pathLst>
                <a:path w="12786487" h="127000">
                  <a:moveTo>
                    <a:pt x="63500" y="0"/>
                  </a:moveTo>
                  <a:lnTo>
                    <a:pt x="12722987" y="0"/>
                  </a:lnTo>
                  <a:cubicBezTo>
                    <a:pt x="12758039" y="0"/>
                    <a:pt x="12786487" y="28448"/>
                    <a:pt x="12786487" y="63500"/>
                  </a:cubicBezTo>
                  <a:cubicBezTo>
                    <a:pt x="12786487" y="98552"/>
                    <a:pt x="12758039" y="127000"/>
                    <a:pt x="12722987" y="127000"/>
                  </a:cubicBezTo>
                  <a:lnTo>
                    <a:pt x="63500" y="127000"/>
                  </a:lnTo>
                  <a:cubicBezTo>
                    <a:pt x="28448" y="127000"/>
                    <a:pt x="0" y="98552"/>
                    <a:pt x="0" y="63500"/>
                  </a:cubicBezTo>
                  <a:cubicBezTo>
                    <a:pt x="0" y="28448"/>
                    <a:pt x="28448" y="0"/>
                    <a:pt x="63500" y="0"/>
                  </a:cubicBezTo>
                  <a:close/>
                </a:path>
              </a:pathLst>
            </a:custGeom>
            <a:solidFill>
              <a:srgbClr val="E12269"/>
            </a:solidFill>
          </p:spPr>
          <p:txBody>
            <a:bodyPr/>
            <a:lstStyle/>
            <a:p>
              <a:endParaRPr lang="uk-UA"/>
            </a:p>
          </p:txBody>
        </p:sp>
      </p:grpSp>
      <p:sp>
        <p:nvSpPr>
          <p:cNvPr id="7" name="TextBox 7"/>
          <p:cNvSpPr txBox="1"/>
          <p:nvPr/>
        </p:nvSpPr>
        <p:spPr>
          <a:xfrm>
            <a:off x="533400" y="1783738"/>
            <a:ext cx="16899785" cy="7971156"/>
          </a:xfrm>
          <a:prstGeom prst="rect">
            <a:avLst/>
          </a:prstGeom>
        </p:spPr>
        <p:txBody>
          <a:bodyPr wrap="square" lIns="0" tIns="0" rIns="0" bIns="0" rtlCol="0" anchor="t">
            <a:spAutoFit/>
          </a:bodyPr>
          <a:lstStyle/>
          <a:p>
            <a:pPr marL="695248" lvl="1" indent="-347624" algn="l">
              <a:lnSpc>
                <a:spcPts val="3864"/>
              </a:lnSpc>
              <a:buAutoNum type="arabicPeriod"/>
            </a:pPr>
            <a:r>
              <a:rPr lang="uk-UA" sz="3220" dirty="0">
                <a:solidFill>
                  <a:srgbClr val="0F559B"/>
                </a:solidFill>
                <a:latin typeface="Arial"/>
                <a:ea typeface="Arial"/>
                <a:cs typeface="Arial"/>
                <a:sym typeface="Arial"/>
              </a:rPr>
              <a:t> Оновлено </a:t>
            </a:r>
            <a:r>
              <a:rPr lang="en-US" sz="3220" dirty="0">
                <a:solidFill>
                  <a:srgbClr val="0F559B"/>
                </a:solidFill>
                <a:latin typeface="Arial"/>
                <a:ea typeface="Arial"/>
                <a:cs typeface="Arial"/>
                <a:sym typeface="Arial"/>
              </a:rPr>
              <a:t> підхід до отримання статусу МТП та закриття МТП</a:t>
            </a:r>
            <a:r>
              <a:rPr lang="uk-UA" sz="3220" dirty="0">
                <a:solidFill>
                  <a:srgbClr val="0F559B"/>
                </a:solidFill>
                <a:latin typeface="Arial"/>
                <a:ea typeface="Arial"/>
                <a:cs typeface="Arial"/>
                <a:sym typeface="Arial"/>
              </a:rPr>
              <a:t> (п.6,10 Порядку)</a:t>
            </a:r>
            <a:r>
              <a:rPr lang="en-US" sz="3220" dirty="0">
                <a:solidFill>
                  <a:srgbClr val="0F559B"/>
                </a:solidFill>
                <a:latin typeface="Arial"/>
                <a:ea typeface="Arial"/>
                <a:cs typeface="Arial"/>
                <a:sym typeface="Arial"/>
              </a:rPr>
              <a:t>.</a:t>
            </a:r>
            <a:endParaRPr lang="uk-UA" sz="3220" dirty="0">
              <a:solidFill>
                <a:srgbClr val="0F559B"/>
              </a:solidFill>
              <a:latin typeface="Arial"/>
              <a:ea typeface="Arial"/>
              <a:cs typeface="Arial"/>
              <a:sym typeface="Arial"/>
            </a:endParaRPr>
          </a:p>
          <a:p>
            <a:pPr marL="347624" lvl="1" algn="l">
              <a:lnSpc>
                <a:spcPts val="3864"/>
              </a:lnSpc>
            </a:pPr>
            <a:endParaRPr lang="uk-UA" sz="3220" dirty="0">
              <a:solidFill>
                <a:srgbClr val="0F559B"/>
              </a:solidFill>
              <a:latin typeface="Arial"/>
              <a:ea typeface="Arial"/>
              <a:cs typeface="Arial"/>
              <a:sym typeface="Arial"/>
            </a:endParaRPr>
          </a:p>
          <a:p>
            <a:pPr marL="347624" lvl="1">
              <a:lnSpc>
                <a:spcPts val="3864"/>
              </a:lnSpc>
            </a:pPr>
            <a:r>
              <a:rPr lang="uk-UA" sz="3220" dirty="0">
                <a:solidFill>
                  <a:srgbClr val="0F559B"/>
                </a:solidFill>
                <a:latin typeface="Arial"/>
                <a:ea typeface="Arial"/>
                <a:cs typeface="Arial"/>
                <a:sym typeface="Arial"/>
              </a:rPr>
              <a:t>2. Результати моніторингу оформляються письмово. </a:t>
            </a:r>
            <a:r>
              <a:rPr lang="en-US" sz="3220" dirty="0">
                <a:solidFill>
                  <a:srgbClr val="0F559B"/>
                </a:solidFill>
                <a:latin typeface="Arial"/>
                <a:ea typeface="Arial"/>
                <a:cs typeface="Arial"/>
                <a:sym typeface="Arial"/>
              </a:rPr>
              <a:t>Письмовий висновок за результатами моніторингу МТП містить загальну оцінк</a:t>
            </a:r>
            <a:r>
              <a:rPr lang="uk-UA" sz="3220" dirty="0">
                <a:solidFill>
                  <a:srgbClr val="0F559B"/>
                </a:solidFill>
                <a:latin typeface="Arial"/>
                <a:ea typeface="Arial"/>
                <a:cs typeface="Arial"/>
                <a:sym typeface="Arial"/>
              </a:rPr>
              <a:t>у</a:t>
            </a:r>
            <a:r>
              <a:rPr lang="en-US" sz="3220" dirty="0">
                <a:solidFill>
                  <a:srgbClr val="0F559B"/>
                </a:solidFill>
                <a:latin typeface="Arial"/>
                <a:ea typeface="Arial"/>
                <a:cs typeface="Arial"/>
                <a:sym typeface="Arial"/>
              </a:rPr>
              <a:t> стану  МТП мінімальним вимогам, основні проблеми, перелік заходів, яких необхідно вжити для покращення функціонування МТП, відповідальну особу, строк виконання</a:t>
            </a:r>
            <a:r>
              <a:rPr lang="uk-UA" sz="3220" dirty="0">
                <a:solidFill>
                  <a:srgbClr val="0F559B"/>
                </a:solidFill>
                <a:latin typeface="Arial"/>
                <a:ea typeface="Arial"/>
                <a:cs typeface="Arial"/>
                <a:sym typeface="Arial"/>
              </a:rPr>
              <a:t> (п. 5 Порядку)</a:t>
            </a:r>
            <a:r>
              <a:rPr lang="en-US" sz="3220" dirty="0">
                <a:solidFill>
                  <a:srgbClr val="0F559B"/>
                </a:solidFill>
                <a:latin typeface="Arial"/>
                <a:ea typeface="Arial"/>
                <a:cs typeface="Arial"/>
                <a:sym typeface="Arial"/>
              </a:rPr>
              <a:t>.</a:t>
            </a:r>
          </a:p>
          <a:p>
            <a:pPr algn="l">
              <a:lnSpc>
                <a:spcPts val="3864"/>
              </a:lnSpc>
            </a:pPr>
            <a:endParaRPr lang="en-US" sz="3220" dirty="0">
              <a:solidFill>
                <a:srgbClr val="0F559B"/>
              </a:solidFill>
              <a:latin typeface="Arial"/>
              <a:ea typeface="Arial"/>
              <a:cs typeface="Arial"/>
              <a:sym typeface="Arial"/>
            </a:endParaRPr>
          </a:p>
          <a:p>
            <a:pPr marL="347624" lvl="1">
              <a:lnSpc>
                <a:spcPts val="3864"/>
              </a:lnSpc>
            </a:pPr>
            <a:r>
              <a:rPr lang="uk-UA" sz="3220" dirty="0">
                <a:solidFill>
                  <a:srgbClr val="0F559B"/>
                </a:solidFill>
                <a:latin typeface="Arial"/>
                <a:ea typeface="Arial"/>
                <a:cs typeface="Arial"/>
                <a:sym typeface="Arial"/>
              </a:rPr>
              <a:t>3. </a:t>
            </a:r>
            <a:r>
              <a:rPr lang="az-Cyrl-AZ" sz="3220" dirty="0">
                <a:solidFill>
                  <a:srgbClr val="0F559B"/>
                </a:solidFill>
                <a:latin typeface="Arial"/>
                <a:ea typeface="Arial"/>
                <a:cs typeface="Arial"/>
                <a:sym typeface="Arial"/>
              </a:rPr>
              <a:t>До повноважень обласних, Київської та Севастопольської міської, районних </a:t>
            </a:r>
          </a:p>
          <a:p>
            <a:pPr marL="347624" lvl="1">
              <a:lnSpc>
                <a:spcPts val="3864"/>
              </a:lnSpc>
            </a:pPr>
            <a:r>
              <a:rPr lang="az-Cyrl-AZ" sz="3220" dirty="0">
                <a:solidFill>
                  <a:srgbClr val="0F559B"/>
                </a:solidFill>
                <a:latin typeface="Arial"/>
                <a:ea typeface="Arial"/>
                <a:cs typeface="Arial"/>
                <a:sym typeface="Arial"/>
              </a:rPr>
              <a:t>держадміністрації (військові адміністрації) віднесено направлення ВПО для проживання в МТП в межах області  за наявності вільних ліжко-місць з урахуванням інформації про їх потреби, склад сім’ї, стан здоров’я та інші обставини, що мають значення для забезпечення належних умов проживання (п. 17 Порядку).</a:t>
            </a:r>
            <a:r>
              <a:rPr lang="en-US" sz="3220" dirty="0">
                <a:solidFill>
                  <a:srgbClr val="0F559B"/>
                </a:solidFill>
                <a:latin typeface="Arial"/>
                <a:ea typeface="Arial"/>
                <a:cs typeface="Arial"/>
                <a:sym typeface="Arial"/>
              </a:rPr>
              <a:t> </a:t>
            </a:r>
          </a:p>
          <a:p>
            <a:pPr algn="l">
              <a:lnSpc>
                <a:spcPts val="3864"/>
              </a:lnSpc>
            </a:pPr>
            <a:endParaRPr lang="en-US" sz="3220" dirty="0">
              <a:solidFill>
                <a:srgbClr val="0F559B"/>
              </a:solidFill>
              <a:latin typeface="Arial"/>
              <a:ea typeface="Arial"/>
              <a:cs typeface="Arial"/>
              <a:sym typeface="Arial"/>
            </a:endParaRPr>
          </a:p>
          <a:p>
            <a:pPr marL="347624" lvl="1" algn="l">
              <a:lnSpc>
                <a:spcPts val="3865"/>
              </a:lnSpc>
            </a:pPr>
            <a:r>
              <a:rPr lang="uk-UA" sz="3220" dirty="0">
                <a:solidFill>
                  <a:srgbClr val="0F559B"/>
                </a:solidFill>
                <a:latin typeface="Arial"/>
                <a:ea typeface="Arial"/>
                <a:cs typeface="Arial"/>
                <a:sym typeface="Arial"/>
              </a:rPr>
              <a:t>4. </a:t>
            </a:r>
            <a:r>
              <a:rPr lang="en-US" sz="3220" dirty="0">
                <a:solidFill>
                  <a:srgbClr val="0F559B"/>
                </a:solidFill>
                <a:latin typeface="Arial"/>
                <a:ea typeface="Arial"/>
                <a:cs typeface="Arial"/>
                <a:sym typeface="Arial"/>
              </a:rPr>
              <a:t>Мінсоцполітики здійснює формування та ведення обліку осіб, забезпечених ліжко-місцем в МТП (з цією метою обласні держадміністрації (військові адміністрації) за запитом Мінсоцполітики, надають міністерству  відповідну інформацію)</a:t>
            </a:r>
            <a:r>
              <a:rPr lang="uk-UA" sz="3220" dirty="0">
                <a:solidFill>
                  <a:srgbClr val="0F559B"/>
                </a:solidFill>
                <a:latin typeface="Arial"/>
                <a:ea typeface="Arial"/>
                <a:cs typeface="Arial"/>
                <a:sym typeface="Arial"/>
              </a:rPr>
              <a:t> (п. 6 Порядку)</a:t>
            </a:r>
            <a:r>
              <a:rPr lang="en-US" sz="3220" dirty="0">
                <a:solidFill>
                  <a:srgbClr val="0F559B"/>
                </a:solidFill>
                <a:latin typeface="Arial"/>
                <a:ea typeface="Arial"/>
                <a:cs typeface="Arial"/>
                <a:sym typeface="Arial"/>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7382" y="293381"/>
            <a:ext cx="1957471" cy="1280139"/>
            <a:chOff x="0" y="0"/>
            <a:chExt cx="2609961" cy="1706852"/>
          </a:xfrm>
        </p:grpSpPr>
        <p:sp>
          <p:nvSpPr>
            <p:cNvPr id="3" name="Freeform 3"/>
            <p:cNvSpPr/>
            <p:nvPr/>
          </p:nvSpPr>
          <p:spPr>
            <a:xfrm>
              <a:off x="0" y="0"/>
              <a:ext cx="2609977" cy="1706880"/>
            </a:xfrm>
            <a:custGeom>
              <a:avLst/>
              <a:gdLst/>
              <a:ahLst/>
              <a:cxnLst/>
              <a:rect l="l" t="t" r="r" b="b"/>
              <a:pathLst>
                <a:path w="2609977" h="1706880">
                  <a:moveTo>
                    <a:pt x="0" y="0"/>
                  </a:moveTo>
                  <a:lnTo>
                    <a:pt x="2609977" y="0"/>
                  </a:lnTo>
                  <a:lnTo>
                    <a:pt x="2609977" y="1706880"/>
                  </a:lnTo>
                  <a:lnTo>
                    <a:pt x="0" y="1706880"/>
                  </a:lnTo>
                  <a:lnTo>
                    <a:pt x="0" y="0"/>
                  </a:lnTo>
                  <a:close/>
                </a:path>
              </a:pathLst>
            </a:custGeom>
            <a:blipFill>
              <a:blip r:embed="rId2"/>
              <a:stretch>
                <a:fillRect t="-78" b="-76"/>
              </a:stretch>
            </a:blipFill>
          </p:spPr>
          <p:txBody>
            <a:bodyPr/>
            <a:lstStyle/>
            <a:p>
              <a:endParaRPr lang="uk-UA"/>
            </a:p>
          </p:txBody>
        </p:sp>
      </p:grpSp>
      <p:sp>
        <p:nvSpPr>
          <p:cNvPr id="4" name="TextBox 4"/>
          <p:cNvSpPr txBox="1"/>
          <p:nvPr/>
        </p:nvSpPr>
        <p:spPr>
          <a:xfrm>
            <a:off x="713892" y="478214"/>
            <a:ext cx="15922225" cy="1077218"/>
          </a:xfrm>
          <a:prstGeom prst="rect">
            <a:avLst/>
          </a:prstGeom>
        </p:spPr>
        <p:txBody>
          <a:bodyPr lIns="0" tIns="0" rIns="0" bIns="0" rtlCol="0" anchor="t">
            <a:spAutoFit/>
          </a:bodyPr>
          <a:lstStyle/>
          <a:p>
            <a:pPr algn="ctr">
              <a:lnSpc>
                <a:spcPts val="4209"/>
              </a:lnSpc>
              <a:spcBef>
                <a:spcPct val="0"/>
              </a:spcBef>
            </a:pPr>
            <a:r>
              <a:rPr lang="en-US" sz="3506" b="1" dirty="0">
                <a:solidFill>
                  <a:srgbClr val="0000FF"/>
                </a:solidFill>
                <a:latin typeface="Arial Bold"/>
                <a:ea typeface="Arial Bold"/>
                <a:cs typeface="Arial Bold"/>
                <a:sym typeface="Arial Bold"/>
              </a:rPr>
              <a:t>Зміни до порядку функціонування МТП</a:t>
            </a:r>
            <a:r>
              <a:rPr lang="uk-UA" sz="3506" b="1" dirty="0">
                <a:solidFill>
                  <a:srgbClr val="0000FF"/>
                </a:solidFill>
                <a:latin typeface="Arial Bold"/>
                <a:ea typeface="Arial Bold"/>
                <a:cs typeface="Arial Bold"/>
                <a:sym typeface="Arial Bold"/>
              </a:rPr>
              <a:t> ВПО</a:t>
            </a:r>
          </a:p>
          <a:p>
            <a:pPr algn="ctr">
              <a:lnSpc>
                <a:spcPts val="4209"/>
              </a:lnSpc>
              <a:spcBef>
                <a:spcPct val="0"/>
              </a:spcBef>
            </a:pPr>
            <a:r>
              <a:rPr lang="uk-UA" sz="3506" b="1" dirty="0">
                <a:solidFill>
                  <a:srgbClr val="0000FF"/>
                </a:solidFill>
                <a:latin typeface="Arial Bold"/>
                <a:ea typeface="Arial Bold"/>
                <a:cs typeface="Arial Bold"/>
                <a:sym typeface="Arial Bold"/>
              </a:rPr>
              <a:t>(договірні відносини)</a:t>
            </a:r>
            <a:endParaRPr lang="en-US" sz="3506" b="1" dirty="0">
              <a:solidFill>
                <a:srgbClr val="0000FF"/>
              </a:solidFill>
              <a:latin typeface="Arial Bold"/>
              <a:ea typeface="Arial Bold"/>
              <a:cs typeface="Arial Bold"/>
              <a:sym typeface="Arial Bold"/>
            </a:endParaRPr>
          </a:p>
        </p:txBody>
      </p:sp>
      <p:grpSp>
        <p:nvGrpSpPr>
          <p:cNvPr id="5" name="Group 5"/>
          <p:cNvGrpSpPr/>
          <p:nvPr/>
        </p:nvGrpSpPr>
        <p:grpSpPr>
          <a:xfrm>
            <a:off x="713892" y="1629888"/>
            <a:ext cx="9589891" cy="95250"/>
            <a:chOff x="0" y="0"/>
            <a:chExt cx="12786521" cy="127000"/>
          </a:xfrm>
        </p:grpSpPr>
        <p:sp>
          <p:nvSpPr>
            <p:cNvPr id="6" name="Freeform 6"/>
            <p:cNvSpPr/>
            <p:nvPr/>
          </p:nvSpPr>
          <p:spPr>
            <a:xfrm>
              <a:off x="0" y="0"/>
              <a:ext cx="12786487" cy="127000"/>
            </a:xfrm>
            <a:custGeom>
              <a:avLst/>
              <a:gdLst/>
              <a:ahLst/>
              <a:cxnLst/>
              <a:rect l="l" t="t" r="r" b="b"/>
              <a:pathLst>
                <a:path w="12786487" h="127000">
                  <a:moveTo>
                    <a:pt x="63500" y="0"/>
                  </a:moveTo>
                  <a:lnTo>
                    <a:pt x="12722987" y="0"/>
                  </a:lnTo>
                  <a:cubicBezTo>
                    <a:pt x="12758039" y="0"/>
                    <a:pt x="12786487" y="28448"/>
                    <a:pt x="12786487" y="63500"/>
                  </a:cubicBezTo>
                  <a:cubicBezTo>
                    <a:pt x="12786487" y="98552"/>
                    <a:pt x="12758039" y="127000"/>
                    <a:pt x="12722987" y="127000"/>
                  </a:cubicBezTo>
                  <a:lnTo>
                    <a:pt x="63500" y="127000"/>
                  </a:lnTo>
                  <a:cubicBezTo>
                    <a:pt x="28448" y="127000"/>
                    <a:pt x="0" y="98552"/>
                    <a:pt x="0" y="63500"/>
                  </a:cubicBezTo>
                  <a:cubicBezTo>
                    <a:pt x="0" y="28448"/>
                    <a:pt x="28448" y="0"/>
                    <a:pt x="63500" y="0"/>
                  </a:cubicBezTo>
                  <a:close/>
                </a:path>
              </a:pathLst>
            </a:custGeom>
            <a:solidFill>
              <a:srgbClr val="E12269"/>
            </a:solidFill>
          </p:spPr>
          <p:txBody>
            <a:bodyPr/>
            <a:lstStyle/>
            <a:p>
              <a:endParaRPr lang="uk-UA"/>
            </a:p>
          </p:txBody>
        </p:sp>
      </p:grpSp>
      <p:sp>
        <p:nvSpPr>
          <p:cNvPr id="7" name="TextBox 7"/>
          <p:cNvSpPr txBox="1"/>
          <p:nvPr/>
        </p:nvSpPr>
        <p:spPr>
          <a:xfrm>
            <a:off x="713892" y="1781484"/>
            <a:ext cx="16900961" cy="8254504"/>
          </a:xfrm>
          <a:prstGeom prst="rect">
            <a:avLst/>
          </a:prstGeom>
        </p:spPr>
        <p:txBody>
          <a:bodyPr lIns="0" tIns="0" rIns="0" bIns="0" rtlCol="0" anchor="t">
            <a:spAutoFit/>
          </a:bodyPr>
          <a:lstStyle/>
          <a:p>
            <a:pPr marL="340423" lvl="1" algn="l">
              <a:lnSpc>
                <a:spcPts val="3784"/>
              </a:lnSpc>
            </a:pPr>
            <a:r>
              <a:rPr lang="uk-UA" sz="3153" dirty="0">
                <a:solidFill>
                  <a:srgbClr val="0F559B"/>
                </a:solidFill>
                <a:latin typeface="Arial"/>
                <a:ea typeface="Arial"/>
                <a:cs typeface="Arial"/>
                <a:sym typeface="Arial"/>
              </a:rPr>
              <a:t>5. </a:t>
            </a:r>
            <a:r>
              <a:rPr lang="en-US" sz="3153" dirty="0">
                <a:solidFill>
                  <a:srgbClr val="0F559B"/>
                </a:solidFill>
                <a:latin typeface="Arial"/>
                <a:ea typeface="Arial"/>
                <a:cs typeface="Arial"/>
                <a:sym typeface="Arial"/>
              </a:rPr>
              <a:t>Визначені строки укладення договору на користування приміщенням МТП - договір укладається не пізніше ніж з дня вселення у надане приміщення у МТП або протягом 90 календарних днів з дня вселення у разі відсутності документів, необхідних для укладення договору</a:t>
            </a:r>
            <a:r>
              <a:rPr lang="uk-UA" sz="3153" dirty="0">
                <a:solidFill>
                  <a:srgbClr val="0F559B"/>
                </a:solidFill>
                <a:latin typeface="Arial"/>
                <a:ea typeface="Arial"/>
                <a:cs typeface="Arial"/>
                <a:sym typeface="Arial"/>
              </a:rPr>
              <a:t> (п. 7 Порядку).</a:t>
            </a:r>
          </a:p>
          <a:p>
            <a:pPr marL="340423" lvl="1" algn="l">
              <a:lnSpc>
                <a:spcPts val="3784"/>
              </a:lnSpc>
            </a:pPr>
            <a:endParaRPr lang="en-US" sz="3153" dirty="0">
              <a:solidFill>
                <a:srgbClr val="0F559B"/>
              </a:solidFill>
              <a:latin typeface="Arial"/>
              <a:ea typeface="Arial"/>
              <a:cs typeface="Arial"/>
              <a:sym typeface="Arial"/>
            </a:endParaRPr>
          </a:p>
          <a:p>
            <a:pPr marL="340423" lvl="1" algn="l">
              <a:lnSpc>
                <a:spcPts val="3784"/>
              </a:lnSpc>
            </a:pPr>
            <a:r>
              <a:rPr lang="uk-UA" sz="3153" dirty="0">
                <a:solidFill>
                  <a:srgbClr val="0F559B"/>
                </a:solidFill>
                <a:latin typeface="Arial"/>
                <a:ea typeface="Arial"/>
                <a:cs typeface="Arial"/>
                <a:sym typeface="Arial"/>
              </a:rPr>
              <a:t>6. </a:t>
            </a:r>
            <a:r>
              <a:rPr lang="en-US" sz="3153" dirty="0">
                <a:solidFill>
                  <a:srgbClr val="0F559B"/>
                </a:solidFill>
                <a:latin typeface="Arial"/>
                <a:ea typeface="Arial"/>
                <a:cs typeface="Arial"/>
                <a:sym typeface="Arial"/>
              </a:rPr>
              <a:t>Визначені підстави непродовження договору на наступні шість місяців та виселення внутрішньо переміщених осіб з МТП.</a:t>
            </a:r>
          </a:p>
          <a:p>
            <a:pPr marL="680846" lvl="1" indent="-340423" algn="l">
              <a:lnSpc>
                <a:spcPts val="3784"/>
              </a:lnSpc>
              <a:buFont typeface="Arial"/>
              <a:buChar char="•"/>
            </a:pPr>
            <a:r>
              <a:rPr lang="en-US" sz="3153" dirty="0">
                <a:solidFill>
                  <a:srgbClr val="0F559B"/>
                </a:solidFill>
                <a:latin typeface="Arial"/>
                <a:ea typeface="Arial"/>
                <a:cs typeface="Arial"/>
                <a:sym typeface="Arial"/>
              </a:rPr>
              <a:t>виключення МТП з переліку місць тимчасового проживання області (мм. Києва та Севастополя). </a:t>
            </a:r>
          </a:p>
          <a:p>
            <a:pPr marL="680846" lvl="1" indent="-340423" algn="l">
              <a:lnSpc>
                <a:spcPts val="3784"/>
              </a:lnSpc>
              <a:buFont typeface="Arial"/>
              <a:buChar char="•"/>
            </a:pPr>
            <a:r>
              <a:rPr lang="en-US" sz="3153" dirty="0">
                <a:solidFill>
                  <a:srgbClr val="0F559B"/>
                </a:solidFill>
                <a:latin typeface="Arial"/>
                <a:ea typeface="Arial"/>
                <a:cs typeface="Arial"/>
                <a:sym typeface="Arial"/>
              </a:rPr>
              <a:t> визначення дати завершення бойових дій (припинення можливості бойових дій) або дати завершення тимчасової окупації населеного пункту, з якого перемістилася внутрішньо переміщена особа (крім осіб, у яких пошкоджено/зруйновано житло</a:t>
            </a:r>
            <a:r>
              <a:rPr lang="uk-UA" sz="3153" dirty="0">
                <a:solidFill>
                  <a:srgbClr val="0F559B"/>
                </a:solidFill>
                <a:latin typeface="Arial"/>
                <a:ea typeface="Arial"/>
                <a:cs typeface="Arial"/>
                <a:sym typeface="Arial"/>
              </a:rPr>
              <a:t>) (п. 12 Порядку).</a:t>
            </a:r>
            <a:endParaRPr lang="en-US" sz="3153" dirty="0">
              <a:solidFill>
                <a:srgbClr val="0F559B"/>
              </a:solidFill>
              <a:latin typeface="Arial"/>
              <a:ea typeface="Arial"/>
              <a:cs typeface="Arial"/>
              <a:sym typeface="Arial"/>
            </a:endParaRPr>
          </a:p>
          <a:p>
            <a:pPr algn="l">
              <a:lnSpc>
                <a:spcPts val="3785"/>
              </a:lnSpc>
            </a:pPr>
            <a:r>
              <a:rPr lang="en-US" sz="3153" dirty="0">
                <a:solidFill>
                  <a:srgbClr val="0F559B"/>
                </a:solidFill>
                <a:latin typeface="Arial"/>
                <a:ea typeface="Arial"/>
                <a:cs typeface="Arial"/>
                <a:sym typeface="Arial"/>
              </a:rPr>
              <a:t>Одночасно проводиться врахування безпекової ситуації за місцезнаходженням покинутого місця проживання ВПО, придатності до проживання житлового приміщення, що належить такій особі або є її задекларованим/зареєстрованим місцем проживання, а також індивідуальних обставин</a:t>
            </a:r>
            <a:r>
              <a:rPr lang="uk-UA" sz="3153" dirty="0">
                <a:solidFill>
                  <a:srgbClr val="0F559B"/>
                </a:solidFill>
                <a:latin typeface="Arial"/>
                <a:ea typeface="Arial"/>
                <a:cs typeface="Arial"/>
                <a:sym typeface="Arial"/>
              </a:rPr>
              <a:t> </a:t>
            </a:r>
            <a:r>
              <a:rPr lang="en-US" sz="3153" dirty="0">
                <a:solidFill>
                  <a:srgbClr val="0F559B"/>
                </a:solidFill>
                <a:latin typeface="Arial"/>
                <a:ea typeface="Arial"/>
                <a:cs typeface="Arial"/>
                <a:sym typeface="Arial"/>
              </a:rPr>
              <a:t>ВПО та членів її сім’ї.</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7382" y="293381"/>
            <a:ext cx="1957471" cy="1280139"/>
            <a:chOff x="0" y="0"/>
            <a:chExt cx="2609961" cy="1706852"/>
          </a:xfrm>
        </p:grpSpPr>
        <p:sp>
          <p:nvSpPr>
            <p:cNvPr id="3" name="Freeform 3"/>
            <p:cNvSpPr/>
            <p:nvPr/>
          </p:nvSpPr>
          <p:spPr>
            <a:xfrm>
              <a:off x="0" y="0"/>
              <a:ext cx="2609977" cy="1706880"/>
            </a:xfrm>
            <a:custGeom>
              <a:avLst/>
              <a:gdLst/>
              <a:ahLst/>
              <a:cxnLst/>
              <a:rect l="l" t="t" r="r" b="b"/>
              <a:pathLst>
                <a:path w="2609977" h="1706880">
                  <a:moveTo>
                    <a:pt x="0" y="0"/>
                  </a:moveTo>
                  <a:lnTo>
                    <a:pt x="2609977" y="0"/>
                  </a:lnTo>
                  <a:lnTo>
                    <a:pt x="2609977" y="1706880"/>
                  </a:lnTo>
                  <a:lnTo>
                    <a:pt x="0" y="1706880"/>
                  </a:lnTo>
                  <a:lnTo>
                    <a:pt x="0" y="0"/>
                  </a:lnTo>
                  <a:close/>
                </a:path>
              </a:pathLst>
            </a:custGeom>
            <a:blipFill>
              <a:blip r:embed="rId2"/>
              <a:stretch>
                <a:fillRect t="-78" b="-76"/>
              </a:stretch>
            </a:blipFill>
          </p:spPr>
          <p:txBody>
            <a:bodyPr/>
            <a:lstStyle/>
            <a:p>
              <a:endParaRPr lang="uk-UA"/>
            </a:p>
          </p:txBody>
        </p:sp>
      </p:grpSp>
      <p:sp>
        <p:nvSpPr>
          <p:cNvPr id="4" name="TextBox 4"/>
          <p:cNvSpPr txBox="1"/>
          <p:nvPr/>
        </p:nvSpPr>
        <p:spPr>
          <a:xfrm>
            <a:off x="533400" y="297069"/>
            <a:ext cx="15922225" cy="1077218"/>
          </a:xfrm>
          <a:prstGeom prst="rect">
            <a:avLst/>
          </a:prstGeom>
        </p:spPr>
        <p:txBody>
          <a:bodyPr lIns="0" tIns="0" rIns="0" bIns="0" rtlCol="0" anchor="t">
            <a:spAutoFit/>
          </a:bodyPr>
          <a:lstStyle/>
          <a:p>
            <a:pPr algn="ctr">
              <a:lnSpc>
                <a:spcPts val="4209"/>
              </a:lnSpc>
              <a:spcBef>
                <a:spcPct val="0"/>
              </a:spcBef>
            </a:pPr>
            <a:r>
              <a:rPr lang="en-US" sz="3506" b="1" dirty="0">
                <a:solidFill>
                  <a:srgbClr val="0000FF"/>
                </a:solidFill>
                <a:latin typeface="Arial Bold"/>
                <a:ea typeface="Arial Bold"/>
                <a:cs typeface="Arial Bold"/>
                <a:sym typeface="Arial Bold"/>
              </a:rPr>
              <a:t>Зміни до порядку функціонування МТП</a:t>
            </a:r>
            <a:r>
              <a:rPr lang="uk-UA" sz="3506" b="1" dirty="0">
                <a:solidFill>
                  <a:srgbClr val="0000FF"/>
                </a:solidFill>
                <a:latin typeface="Arial Bold"/>
                <a:ea typeface="Arial Bold"/>
                <a:cs typeface="Arial Bold"/>
                <a:sym typeface="Arial Bold"/>
              </a:rPr>
              <a:t> ВПО</a:t>
            </a:r>
          </a:p>
          <a:p>
            <a:pPr algn="ctr">
              <a:lnSpc>
                <a:spcPts val="4209"/>
              </a:lnSpc>
              <a:spcBef>
                <a:spcPct val="0"/>
              </a:spcBef>
            </a:pPr>
            <a:r>
              <a:rPr lang="uk-UA" sz="3506" b="1" dirty="0">
                <a:solidFill>
                  <a:srgbClr val="0000FF"/>
                </a:solidFill>
                <a:latin typeface="Arial Bold"/>
                <a:ea typeface="Arial Bold"/>
                <a:cs typeface="Arial Bold"/>
                <a:sym typeface="Arial Bold"/>
              </a:rPr>
              <a:t>(договірні відносини)</a:t>
            </a:r>
            <a:endParaRPr lang="en-US" sz="3506" b="1" dirty="0">
              <a:solidFill>
                <a:srgbClr val="0000FF"/>
              </a:solidFill>
              <a:latin typeface="Arial Bold"/>
              <a:ea typeface="Arial Bold"/>
              <a:cs typeface="Arial Bold"/>
              <a:sym typeface="Arial Bold"/>
            </a:endParaRPr>
          </a:p>
        </p:txBody>
      </p:sp>
      <p:grpSp>
        <p:nvGrpSpPr>
          <p:cNvPr id="5" name="Group 5"/>
          <p:cNvGrpSpPr/>
          <p:nvPr/>
        </p:nvGrpSpPr>
        <p:grpSpPr>
          <a:xfrm>
            <a:off x="713892" y="1478269"/>
            <a:ext cx="9589891" cy="95250"/>
            <a:chOff x="0" y="0"/>
            <a:chExt cx="12786521" cy="127000"/>
          </a:xfrm>
        </p:grpSpPr>
        <p:sp>
          <p:nvSpPr>
            <p:cNvPr id="6" name="Freeform 6"/>
            <p:cNvSpPr/>
            <p:nvPr/>
          </p:nvSpPr>
          <p:spPr>
            <a:xfrm>
              <a:off x="0" y="0"/>
              <a:ext cx="12786487" cy="127000"/>
            </a:xfrm>
            <a:custGeom>
              <a:avLst/>
              <a:gdLst/>
              <a:ahLst/>
              <a:cxnLst/>
              <a:rect l="l" t="t" r="r" b="b"/>
              <a:pathLst>
                <a:path w="12786487" h="127000">
                  <a:moveTo>
                    <a:pt x="63500" y="0"/>
                  </a:moveTo>
                  <a:lnTo>
                    <a:pt x="12722987" y="0"/>
                  </a:lnTo>
                  <a:cubicBezTo>
                    <a:pt x="12758039" y="0"/>
                    <a:pt x="12786487" y="28448"/>
                    <a:pt x="12786487" y="63500"/>
                  </a:cubicBezTo>
                  <a:cubicBezTo>
                    <a:pt x="12786487" y="98552"/>
                    <a:pt x="12758039" y="127000"/>
                    <a:pt x="12722987" y="127000"/>
                  </a:cubicBezTo>
                  <a:lnTo>
                    <a:pt x="63500" y="127000"/>
                  </a:lnTo>
                  <a:cubicBezTo>
                    <a:pt x="28448" y="127000"/>
                    <a:pt x="0" y="98552"/>
                    <a:pt x="0" y="63500"/>
                  </a:cubicBezTo>
                  <a:cubicBezTo>
                    <a:pt x="0" y="28448"/>
                    <a:pt x="28448" y="0"/>
                    <a:pt x="63500" y="0"/>
                  </a:cubicBezTo>
                  <a:close/>
                </a:path>
              </a:pathLst>
            </a:custGeom>
            <a:solidFill>
              <a:srgbClr val="E12269"/>
            </a:solidFill>
          </p:spPr>
          <p:txBody>
            <a:bodyPr/>
            <a:lstStyle/>
            <a:p>
              <a:endParaRPr lang="uk-UA"/>
            </a:p>
          </p:txBody>
        </p:sp>
      </p:grpSp>
      <p:sp>
        <p:nvSpPr>
          <p:cNvPr id="7" name="TextBox 7"/>
          <p:cNvSpPr txBox="1"/>
          <p:nvPr/>
        </p:nvSpPr>
        <p:spPr>
          <a:xfrm>
            <a:off x="713892" y="1781484"/>
            <a:ext cx="16900961" cy="7767191"/>
          </a:xfrm>
          <a:prstGeom prst="rect">
            <a:avLst/>
          </a:prstGeom>
        </p:spPr>
        <p:txBody>
          <a:bodyPr lIns="0" tIns="0" rIns="0" bIns="0" rtlCol="0" anchor="t">
            <a:spAutoFit/>
          </a:bodyPr>
          <a:lstStyle/>
          <a:p>
            <a:pPr marL="340423" lvl="1" algn="l">
              <a:lnSpc>
                <a:spcPts val="3784"/>
              </a:lnSpc>
            </a:pPr>
            <a:r>
              <a:rPr lang="uk-UA" sz="3153" dirty="0">
                <a:solidFill>
                  <a:srgbClr val="0F559B"/>
                </a:solidFill>
                <a:latin typeface="Arial"/>
                <a:ea typeface="Arial"/>
                <a:cs typeface="Arial"/>
                <a:sym typeface="Arial"/>
              </a:rPr>
              <a:t>7. </a:t>
            </a:r>
            <a:r>
              <a:rPr lang="en-US" sz="3153" dirty="0">
                <a:solidFill>
                  <a:srgbClr val="0F559B"/>
                </a:solidFill>
                <a:latin typeface="Arial"/>
                <a:ea typeface="Arial"/>
                <a:cs typeface="Arial"/>
                <a:sym typeface="Arial"/>
              </a:rPr>
              <a:t>Розширено підстави для дострокового розірвання договору користування приміщеннями МТП:</a:t>
            </a:r>
          </a:p>
          <a:p>
            <a:pPr algn="l">
              <a:lnSpc>
                <a:spcPts val="3784"/>
              </a:lnSpc>
            </a:pPr>
            <a:endParaRPr lang="en-US" sz="3153" dirty="0">
              <a:solidFill>
                <a:srgbClr val="0F559B"/>
              </a:solidFill>
              <a:latin typeface="Arial"/>
              <a:ea typeface="Arial"/>
              <a:cs typeface="Arial"/>
              <a:sym typeface="Arial"/>
            </a:endParaRPr>
          </a:p>
          <a:p>
            <a:pPr marL="680846" lvl="1" indent="-340423" algn="l">
              <a:lnSpc>
                <a:spcPts val="3784"/>
              </a:lnSpc>
              <a:buFont typeface="Arial"/>
              <a:buChar char="•"/>
            </a:pPr>
            <a:r>
              <a:rPr lang="en-US" sz="3153" dirty="0">
                <a:solidFill>
                  <a:srgbClr val="0F559B"/>
                </a:solidFill>
                <a:latin typeface="Arial"/>
                <a:ea typeface="Arial"/>
                <a:cs typeface="Arial"/>
                <a:sym typeface="Arial"/>
              </a:rPr>
              <a:t>  Систематичність порушення внутрішньо переміщеною особою умов договору та цього Порядку - більше трьох разів. </a:t>
            </a:r>
          </a:p>
          <a:p>
            <a:pPr algn="l">
              <a:lnSpc>
                <a:spcPts val="3784"/>
              </a:lnSpc>
            </a:pPr>
            <a:endParaRPr lang="en-US" sz="3153" dirty="0">
              <a:solidFill>
                <a:srgbClr val="0F559B"/>
              </a:solidFill>
              <a:latin typeface="Arial"/>
              <a:ea typeface="Arial"/>
              <a:cs typeface="Arial"/>
              <a:sym typeface="Arial"/>
            </a:endParaRPr>
          </a:p>
          <a:p>
            <a:pPr marL="680846" lvl="1" indent="-340423" algn="l">
              <a:lnSpc>
                <a:spcPts val="3784"/>
              </a:lnSpc>
              <a:buFont typeface="Arial"/>
              <a:buChar char="•"/>
            </a:pPr>
            <a:r>
              <a:rPr lang="en-US" sz="3153" dirty="0">
                <a:solidFill>
                  <a:srgbClr val="0F559B"/>
                </a:solidFill>
                <a:latin typeface="Arial"/>
                <a:ea typeface="Arial"/>
                <a:cs typeface="Arial"/>
                <a:sym typeface="Arial"/>
              </a:rPr>
              <a:t>Подання недостовірних відомостей або документів, що стали підставою для поселення чи продовження строку проживання, якщо такі обставини встановлено уповноваженим органом. </a:t>
            </a:r>
          </a:p>
          <a:p>
            <a:pPr algn="l">
              <a:lnSpc>
                <a:spcPts val="3784"/>
              </a:lnSpc>
            </a:pPr>
            <a:endParaRPr lang="en-US" sz="3153" dirty="0">
              <a:solidFill>
                <a:srgbClr val="0F559B"/>
              </a:solidFill>
              <a:latin typeface="Arial"/>
              <a:ea typeface="Arial"/>
              <a:cs typeface="Arial"/>
              <a:sym typeface="Arial"/>
            </a:endParaRPr>
          </a:p>
          <a:p>
            <a:pPr marL="680846" lvl="1" indent="-340423" algn="l">
              <a:lnSpc>
                <a:spcPts val="3784"/>
              </a:lnSpc>
              <a:buFont typeface="Arial"/>
              <a:buChar char="•"/>
            </a:pPr>
            <a:r>
              <a:rPr lang="en-US" sz="3153" dirty="0">
                <a:solidFill>
                  <a:srgbClr val="0F559B"/>
                </a:solidFill>
                <a:latin typeface="Arial"/>
                <a:ea typeface="Arial"/>
                <a:cs typeface="Arial"/>
                <a:sym typeface="Arial"/>
              </a:rPr>
              <a:t> Несприяння непрацюючою особою працездатного віку своїй зайнятості або ненабуття статусу безробітного протягом трьох місяців з дня укладення договору. Непрацююча особа працездатного віку протягом трьох місяців з дня укладення договору повинна сприяти своїй зайнятості </a:t>
            </a:r>
            <a:r>
              <a:rPr lang="uk-UA" sz="3153" dirty="0">
                <a:solidFill>
                  <a:srgbClr val="0F559B"/>
                </a:solidFill>
                <a:latin typeface="Arial"/>
                <a:ea typeface="Arial"/>
                <a:cs typeface="Arial"/>
                <a:sym typeface="Arial"/>
              </a:rPr>
              <a:t>(п. 12 Порядку)</a:t>
            </a:r>
            <a:endParaRPr lang="en-US" sz="3153" dirty="0">
              <a:solidFill>
                <a:srgbClr val="0F559B"/>
              </a:solidFill>
              <a:latin typeface="Arial"/>
              <a:ea typeface="Arial"/>
              <a:cs typeface="Arial"/>
              <a:sym typeface="Arial"/>
            </a:endParaRPr>
          </a:p>
          <a:p>
            <a:pPr algn="l">
              <a:lnSpc>
                <a:spcPts val="3784"/>
              </a:lnSpc>
            </a:pPr>
            <a:endParaRPr lang="en-US" sz="3153" dirty="0">
              <a:solidFill>
                <a:srgbClr val="0F559B"/>
              </a:solidFill>
              <a:latin typeface="Arial"/>
              <a:ea typeface="Arial"/>
              <a:cs typeface="Arial"/>
              <a:sym typeface="Arial"/>
            </a:endParaRPr>
          </a:p>
          <a:p>
            <a:pPr algn="l">
              <a:lnSpc>
                <a:spcPts val="3785"/>
              </a:lnSpc>
            </a:pPr>
            <a:endParaRPr lang="en-US" sz="3153" dirty="0">
              <a:solidFill>
                <a:srgbClr val="0F559B"/>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330529" y="266700"/>
            <a:ext cx="1957471" cy="1280139"/>
            <a:chOff x="0" y="0"/>
            <a:chExt cx="2609961" cy="1706852"/>
          </a:xfrm>
        </p:grpSpPr>
        <p:sp>
          <p:nvSpPr>
            <p:cNvPr id="3" name="Freeform 3"/>
            <p:cNvSpPr/>
            <p:nvPr/>
          </p:nvSpPr>
          <p:spPr>
            <a:xfrm>
              <a:off x="0" y="0"/>
              <a:ext cx="2609977" cy="1706880"/>
            </a:xfrm>
            <a:custGeom>
              <a:avLst/>
              <a:gdLst/>
              <a:ahLst/>
              <a:cxnLst/>
              <a:rect l="l" t="t" r="r" b="b"/>
              <a:pathLst>
                <a:path w="2609977" h="1706880">
                  <a:moveTo>
                    <a:pt x="0" y="0"/>
                  </a:moveTo>
                  <a:lnTo>
                    <a:pt x="2609977" y="0"/>
                  </a:lnTo>
                  <a:lnTo>
                    <a:pt x="2609977" y="1706880"/>
                  </a:lnTo>
                  <a:lnTo>
                    <a:pt x="0" y="1706880"/>
                  </a:lnTo>
                  <a:lnTo>
                    <a:pt x="0" y="0"/>
                  </a:lnTo>
                  <a:close/>
                </a:path>
              </a:pathLst>
            </a:custGeom>
            <a:blipFill>
              <a:blip r:embed="rId3"/>
              <a:stretch>
                <a:fillRect t="-78" b="-76"/>
              </a:stretch>
            </a:blipFill>
          </p:spPr>
          <p:txBody>
            <a:bodyPr/>
            <a:lstStyle/>
            <a:p>
              <a:endParaRPr lang="uk-UA"/>
            </a:p>
          </p:txBody>
        </p:sp>
      </p:grpSp>
      <p:sp>
        <p:nvSpPr>
          <p:cNvPr id="4" name="TextBox 4"/>
          <p:cNvSpPr txBox="1"/>
          <p:nvPr/>
        </p:nvSpPr>
        <p:spPr>
          <a:xfrm>
            <a:off x="914400" y="478214"/>
            <a:ext cx="15721717" cy="538609"/>
          </a:xfrm>
          <a:prstGeom prst="rect">
            <a:avLst/>
          </a:prstGeom>
        </p:spPr>
        <p:txBody>
          <a:bodyPr wrap="square" lIns="0" tIns="0" rIns="0" bIns="0" rtlCol="0" anchor="t">
            <a:spAutoFit/>
          </a:bodyPr>
          <a:lstStyle/>
          <a:p>
            <a:pPr algn="l">
              <a:lnSpc>
                <a:spcPts val="4209"/>
              </a:lnSpc>
              <a:spcBef>
                <a:spcPct val="0"/>
              </a:spcBef>
            </a:pPr>
            <a:r>
              <a:rPr lang="uk-UA" sz="3506" b="1" dirty="0">
                <a:solidFill>
                  <a:srgbClr val="0000FF"/>
                </a:solidFill>
                <a:latin typeface="Arial Bold"/>
                <a:ea typeface="Arial Bold"/>
                <a:cs typeface="Arial Bold"/>
                <a:sym typeface="Arial Bold"/>
              </a:rPr>
              <a:t>Додаткові гарантії для ВПО при розірванні договору</a:t>
            </a:r>
            <a:endParaRPr lang="en-US" sz="3506" b="1" dirty="0">
              <a:solidFill>
                <a:srgbClr val="0000FF"/>
              </a:solidFill>
              <a:latin typeface="Arial Bold"/>
              <a:ea typeface="Arial Bold"/>
              <a:cs typeface="Arial Bold"/>
              <a:sym typeface="Arial Bold"/>
            </a:endParaRPr>
          </a:p>
        </p:txBody>
      </p:sp>
      <p:grpSp>
        <p:nvGrpSpPr>
          <p:cNvPr id="5" name="Group 5"/>
          <p:cNvGrpSpPr/>
          <p:nvPr/>
        </p:nvGrpSpPr>
        <p:grpSpPr>
          <a:xfrm>
            <a:off x="663303" y="1124585"/>
            <a:ext cx="9589891" cy="95250"/>
            <a:chOff x="0" y="0"/>
            <a:chExt cx="12786521" cy="127000"/>
          </a:xfrm>
        </p:grpSpPr>
        <p:sp>
          <p:nvSpPr>
            <p:cNvPr id="6" name="Freeform 6"/>
            <p:cNvSpPr/>
            <p:nvPr/>
          </p:nvSpPr>
          <p:spPr>
            <a:xfrm>
              <a:off x="0" y="0"/>
              <a:ext cx="12786487" cy="127000"/>
            </a:xfrm>
            <a:custGeom>
              <a:avLst/>
              <a:gdLst/>
              <a:ahLst/>
              <a:cxnLst/>
              <a:rect l="l" t="t" r="r" b="b"/>
              <a:pathLst>
                <a:path w="12786487" h="127000">
                  <a:moveTo>
                    <a:pt x="63500" y="0"/>
                  </a:moveTo>
                  <a:lnTo>
                    <a:pt x="12722987" y="0"/>
                  </a:lnTo>
                  <a:cubicBezTo>
                    <a:pt x="12758039" y="0"/>
                    <a:pt x="12786487" y="28448"/>
                    <a:pt x="12786487" y="63500"/>
                  </a:cubicBezTo>
                  <a:cubicBezTo>
                    <a:pt x="12786487" y="98552"/>
                    <a:pt x="12758039" y="127000"/>
                    <a:pt x="12722987" y="127000"/>
                  </a:cubicBezTo>
                  <a:lnTo>
                    <a:pt x="63500" y="127000"/>
                  </a:lnTo>
                  <a:cubicBezTo>
                    <a:pt x="28448" y="127000"/>
                    <a:pt x="0" y="98552"/>
                    <a:pt x="0" y="63500"/>
                  </a:cubicBezTo>
                  <a:cubicBezTo>
                    <a:pt x="0" y="28448"/>
                    <a:pt x="28448" y="0"/>
                    <a:pt x="63500" y="0"/>
                  </a:cubicBezTo>
                  <a:close/>
                </a:path>
              </a:pathLst>
            </a:custGeom>
            <a:solidFill>
              <a:srgbClr val="E12269"/>
            </a:solidFill>
          </p:spPr>
          <p:txBody>
            <a:bodyPr/>
            <a:lstStyle/>
            <a:p>
              <a:endParaRPr lang="uk-UA"/>
            </a:p>
          </p:txBody>
        </p:sp>
      </p:grpSp>
      <p:sp>
        <p:nvSpPr>
          <p:cNvPr id="7" name="TextBox 7"/>
          <p:cNvSpPr txBox="1"/>
          <p:nvPr/>
        </p:nvSpPr>
        <p:spPr>
          <a:xfrm>
            <a:off x="433146" y="1312835"/>
            <a:ext cx="17421708" cy="9218870"/>
          </a:xfrm>
          <a:prstGeom prst="rect">
            <a:avLst/>
          </a:prstGeom>
        </p:spPr>
        <p:txBody>
          <a:bodyPr wrap="square" lIns="0" tIns="0" rIns="0" bIns="0" rtlCol="0" anchor="t">
            <a:spAutoFit/>
          </a:bodyPr>
          <a:lstStyle/>
          <a:p>
            <a:pPr marL="340423" lvl="1" algn="ctr">
              <a:lnSpc>
                <a:spcPts val="3784"/>
              </a:lnSpc>
            </a:pPr>
            <a:r>
              <a:rPr lang="az-Cyrl-AZ" sz="3000" b="1" dirty="0">
                <a:solidFill>
                  <a:schemeClr val="tx2"/>
                </a:solidFill>
                <a:latin typeface="Arial" panose="020B0604020202020204" pitchFamily="34" charset="0"/>
                <a:cs typeface="Arial" panose="020B0604020202020204" pitchFamily="34" charset="0"/>
              </a:rPr>
              <a:t>Розірвання договору з підстави не сприяння зайнятості для ВПО не допускається </a:t>
            </a:r>
          </a:p>
          <a:p>
            <a:pPr marL="340423" lvl="1" algn="ctr">
              <a:lnSpc>
                <a:spcPts val="3784"/>
              </a:lnSpc>
            </a:pPr>
            <a:r>
              <a:rPr lang="az-Cyrl-AZ" sz="3000" b="1" dirty="0">
                <a:solidFill>
                  <a:schemeClr val="tx2"/>
                </a:solidFill>
                <a:latin typeface="Arial" panose="020B0604020202020204" pitchFamily="34" charset="0"/>
                <a:cs typeface="Arial" panose="020B0604020202020204" pitchFamily="34" charset="0"/>
              </a:rPr>
              <a:t>щодо деяких категорій осіб: </a:t>
            </a:r>
          </a:p>
          <a:p>
            <a:pPr marL="340423" lvl="1">
              <a:lnSpc>
                <a:spcPts val="3784"/>
              </a:lnSpc>
            </a:pPr>
            <a:r>
              <a:rPr lang="az-Cyrl-AZ" sz="3000" dirty="0">
                <a:solidFill>
                  <a:schemeClr val="tx2"/>
                </a:solidFill>
                <a:latin typeface="Arial" panose="020B0604020202020204" pitchFamily="34" charset="0"/>
                <a:cs typeface="Arial" panose="020B0604020202020204" pitchFamily="34" charset="0"/>
              </a:rPr>
              <a:t>✓ 		однієї особи із складу сім’ї, яка доглядає за дитиною до досягнення нею шестирічного віку (включно); </a:t>
            </a:r>
          </a:p>
          <a:p>
            <a:pPr marL="340423" lvl="1">
              <a:lnSpc>
                <a:spcPts val="3784"/>
              </a:lnSpc>
            </a:pPr>
            <a:r>
              <a:rPr lang="az-Cyrl-AZ" sz="3000" dirty="0">
                <a:solidFill>
                  <a:schemeClr val="tx2"/>
                </a:solidFill>
                <a:latin typeface="Arial" panose="020B0604020202020204" pitchFamily="34" charset="0"/>
                <a:cs typeface="Arial" panose="020B0604020202020204" pitchFamily="34" charset="0"/>
              </a:rPr>
              <a:t>✓ 		однієї особи із складу сім’ї, яка має 3 і більше дітей віком до 18 р. і доглядає за ними; </a:t>
            </a:r>
          </a:p>
          <a:p>
            <a:pPr marL="340423" lvl="1">
              <a:lnSpc>
                <a:spcPts val="3784"/>
              </a:lnSpc>
            </a:pPr>
            <a:r>
              <a:rPr lang="az-Cyrl-AZ" sz="3000" dirty="0">
                <a:solidFill>
                  <a:schemeClr val="tx2"/>
                </a:solidFill>
                <a:latin typeface="Arial" panose="020B0604020202020204" pitchFamily="34" charset="0"/>
                <a:cs typeface="Arial" panose="020B0604020202020204" pitchFamily="34" charset="0"/>
              </a:rPr>
              <a:t>✓ 		однієї особи із складу сім’ї, яка виховує малолітню дитину, що навчається он-лайн, дистанційно (повністю або частково), у разі документального підтвердження застосування такої форми навчання відповідним закладом освіти; </a:t>
            </a:r>
          </a:p>
          <a:p>
            <a:pPr marL="340423" lvl="1">
              <a:lnSpc>
                <a:spcPts val="3784"/>
              </a:lnSpc>
            </a:pPr>
            <a:r>
              <a:rPr lang="az-Cyrl-AZ" sz="3000" dirty="0">
                <a:solidFill>
                  <a:schemeClr val="tx2"/>
                </a:solidFill>
                <a:latin typeface="Arial" panose="020B0604020202020204" pitchFamily="34" charset="0"/>
                <a:cs typeface="Arial" panose="020B0604020202020204" pitchFamily="34" charset="0"/>
              </a:rPr>
              <a:t>✓ 		особи, яка доглядає за дитиною, хворою на визначені види захворювань; </a:t>
            </a:r>
          </a:p>
          <a:p>
            <a:pPr marL="340423" lvl="1">
              <a:lnSpc>
                <a:spcPts val="3784"/>
              </a:lnSpc>
            </a:pPr>
            <a:r>
              <a:rPr lang="az-Cyrl-AZ" sz="3000" dirty="0">
                <a:solidFill>
                  <a:schemeClr val="tx2"/>
                </a:solidFill>
                <a:latin typeface="Arial" panose="020B0604020202020204" pitchFamily="34" charset="0"/>
                <a:cs typeface="Arial" panose="020B0604020202020204" pitchFamily="34" charset="0"/>
              </a:rPr>
              <a:t>✓ 		особи з інвалідністю; особи, яка доглядає за особою з інвалідністю </a:t>
            </a:r>
            <a:r>
              <a:rPr lang="en-US" sz="3000" dirty="0">
                <a:solidFill>
                  <a:schemeClr val="tx2"/>
                </a:solidFill>
                <a:latin typeface="Arial" panose="020B0604020202020204" pitchFamily="34" charset="0"/>
                <a:cs typeface="Arial" panose="020B0604020202020204" pitchFamily="34" charset="0"/>
              </a:rPr>
              <a:t>I </a:t>
            </a:r>
            <a:r>
              <a:rPr lang="az-Cyrl-AZ" sz="3000" dirty="0">
                <a:solidFill>
                  <a:schemeClr val="tx2"/>
                </a:solidFill>
                <a:latin typeface="Arial" panose="020B0604020202020204" pitchFamily="34" charset="0"/>
                <a:cs typeface="Arial" panose="020B0604020202020204" pitchFamily="34" charset="0"/>
              </a:rPr>
              <a:t>групи, або дитиною з інвалідністю віком до 18 р., або особою з інвалідністю </a:t>
            </a:r>
            <a:r>
              <a:rPr lang="en-US" sz="3000" dirty="0">
                <a:solidFill>
                  <a:schemeClr val="tx2"/>
                </a:solidFill>
                <a:latin typeface="Arial" panose="020B0604020202020204" pitchFamily="34" charset="0"/>
                <a:cs typeface="Arial" panose="020B0604020202020204" pitchFamily="34" charset="0"/>
              </a:rPr>
              <a:t>I </a:t>
            </a:r>
            <a:r>
              <a:rPr lang="az-Cyrl-AZ" sz="3000" dirty="0">
                <a:solidFill>
                  <a:schemeClr val="tx2"/>
                </a:solidFill>
                <a:latin typeface="Arial" panose="020B0604020202020204" pitchFamily="34" charset="0"/>
                <a:cs typeface="Arial" panose="020B0604020202020204" pitchFamily="34" charset="0"/>
              </a:rPr>
              <a:t>чи </a:t>
            </a:r>
            <a:r>
              <a:rPr lang="en-US" sz="3000" dirty="0">
                <a:solidFill>
                  <a:schemeClr val="tx2"/>
                </a:solidFill>
                <a:latin typeface="Arial" panose="020B0604020202020204" pitchFamily="34" charset="0"/>
                <a:cs typeface="Arial" panose="020B0604020202020204" pitchFamily="34" charset="0"/>
              </a:rPr>
              <a:t>II </a:t>
            </a:r>
            <a:r>
              <a:rPr lang="az-Cyrl-AZ" sz="3000" dirty="0">
                <a:solidFill>
                  <a:schemeClr val="tx2"/>
                </a:solidFill>
                <a:latin typeface="Arial" panose="020B0604020202020204" pitchFamily="34" charset="0"/>
                <a:cs typeface="Arial" panose="020B0604020202020204" pitchFamily="34" charset="0"/>
              </a:rPr>
              <a:t>групи внаслідок психічного розладу, або особою, яка досягла 80-річного віку; </a:t>
            </a:r>
          </a:p>
          <a:p>
            <a:pPr marL="340423" lvl="1">
              <a:lnSpc>
                <a:spcPts val="3784"/>
              </a:lnSpc>
            </a:pPr>
            <a:r>
              <a:rPr lang="az-Cyrl-AZ" sz="3000" dirty="0">
                <a:solidFill>
                  <a:schemeClr val="tx2"/>
                </a:solidFill>
                <a:latin typeface="Arial" panose="020B0604020202020204" pitchFamily="34" charset="0"/>
                <a:cs typeface="Arial" panose="020B0604020202020204" pitchFamily="34" charset="0"/>
              </a:rPr>
              <a:t>✓ 		фізичної особи, яка надає соціальні послуги з догляду (за наявності документів (посвідчення, довідки) про отримання компенсації (допомоги, надбавки) на догляд або документів, що підтверджують інвалідність, та акта про встановлення факту здійснення догляду) </a:t>
            </a:r>
          </a:p>
          <a:p>
            <a:pPr marL="340423" lvl="1">
              <a:lnSpc>
                <a:spcPts val="3784"/>
              </a:lnSpc>
            </a:pPr>
            <a:r>
              <a:rPr lang="az-Cyrl-AZ" sz="3000" dirty="0">
                <a:solidFill>
                  <a:schemeClr val="tx2"/>
                </a:solidFill>
                <a:latin typeface="Arial" panose="020B0604020202020204" pitchFamily="34" charset="0"/>
                <a:cs typeface="Arial" panose="020B0604020202020204" pitchFamily="34" charset="0"/>
              </a:rPr>
              <a:t>✓ 		особи з тяжкими формами захворювання, яким не встановлено інвалідність, що підтверджується документально. </a:t>
            </a:r>
          </a:p>
          <a:p>
            <a:pPr algn="l">
              <a:lnSpc>
                <a:spcPts val="3785"/>
              </a:lnSpc>
            </a:pPr>
            <a:endParaRPr lang="en-US" sz="2800" dirty="0">
              <a:solidFill>
                <a:schemeClr val="tx2"/>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3331857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7382" y="293381"/>
            <a:ext cx="1957471" cy="1280139"/>
            <a:chOff x="0" y="0"/>
            <a:chExt cx="2609961" cy="1706852"/>
          </a:xfrm>
        </p:grpSpPr>
        <p:sp>
          <p:nvSpPr>
            <p:cNvPr id="3" name="Freeform 3"/>
            <p:cNvSpPr/>
            <p:nvPr/>
          </p:nvSpPr>
          <p:spPr>
            <a:xfrm>
              <a:off x="0" y="0"/>
              <a:ext cx="2609977" cy="1706880"/>
            </a:xfrm>
            <a:custGeom>
              <a:avLst/>
              <a:gdLst/>
              <a:ahLst/>
              <a:cxnLst/>
              <a:rect l="l" t="t" r="r" b="b"/>
              <a:pathLst>
                <a:path w="2609977" h="1706880">
                  <a:moveTo>
                    <a:pt x="0" y="0"/>
                  </a:moveTo>
                  <a:lnTo>
                    <a:pt x="2609977" y="0"/>
                  </a:lnTo>
                  <a:lnTo>
                    <a:pt x="2609977" y="1706880"/>
                  </a:lnTo>
                  <a:lnTo>
                    <a:pt x="0" y="1706880"/>
                  </a:lnTo>
                  <a:lnTo>
                    <a:pt x="0" y="0"/>
                  </a:lnTo>
                  <a:close/>
                </a:path>
              </a:pathLst>
            </a:custGeom>
            <a:blipFill>
              <a:blip r:embed="rId2"/>
              <a:stretch>
                <a:fillRect t="-78" b="-76"/>
              </a:stretch>
            </a:blipFill>
          </p:spPr>
          <p:txBody>
            <a:bodyPr/>
            <a:lstStyle/>
            <a:p>
              <a:endParaRPr lang="uk-UA"/>
            </a:p>
          </p:txBody>
        </p:sp>
      </p:grpSp>
      <p:sp>
        <p:nvSpPr>
          <p:cNvPr id="4" name="TextBox 4"/>
          <p:cNvSpPr txBox="1"/>
          <p:nvPr/>
        </p:nvSpPr>
        <p:spPr>
          <a:xfrm>
            <a:off x="713892" y="478214"/>
            <a:ext cx="15922225" cy="1077218"/>
          </a:xfrm>
          <a:prstGeom prst="rect">
            <a:avLst/>
          </a:prstGeom>
        </p:spPr>
        <p:txBody>
          <a:bodyPr lIns="0" tIns="0" rIns="0" bIns="0" rtlCol="0" anchor="t">
            <a:spAutoFit/>
          </a:bodyPr>
          <a:lstStyle/>
          <a:p>
            <a:pPr algn="ctr">
              <a:lnSpc>
                <a:spcPts val="4209"/>
              </a:lnSpc>
              <a:spcBef>
                <a:spcPct val="0"/>
              </a:spcBef>
            </a:pPr>
            <a:r>
              <a:rPr lang="en-US" sz="3506" b="1" dirty="0">
                <a:solidFill>
                  <a:srgbClr val="0000FF"/>
                </a:solidFill>
                <a:latin typeface="Arial Bold"/>
                <a:ea typeface="Arial Bold"/>
                <a:cs typeface="Arial Bold"/>
                <a:sym typeface="Arial Bold"/>
              </a:rPr>
              <a:t>Зміни до порядку функціонування МТП</a:t>
            </a:r>
            <a:r>
              <a:rPr lang="uk-UA" sz="3506" b="1" dirty="0">
                <a:solidFill>
                  <a:srgbClr val="0000FF"/>
                </a:solidFill>
                <a:latin typeface="Arial Bold"/>
                <a:ea typeface="Arial Bold"/>
                <a:cs typeface="Arial Bold"/>
                <a:sym typeface="Arial Bold"/>
              </a:rPr>
              <a:t> ВПО</a:t>
            </a:r>
          </a:p>
          <a:p>
            <a:pPr algn="ctr">
              <a:lnSpc>
                <a:spcPts val="4209"/>
              </a:lnSpc>
              <a:spcBef>
                <a:spcPct val="0"/>
              </a:spcBef>
            </a:pPr>
            <a:r>
              <a:rPr lang="uk-UA" sz="3506" b="1" dirty="0">
                <a:solidFill>
                  <a:srgbClr val="0000FF"/>
                </a:solidFill>
                <a:latin typeface="Arial Bold"/>
                <a:ea typeface="Arial Bold"/>
                <a:cs typeface="Arial Bold"/>
                <a:sym typeface="Arial Bold"/>
              </a:rPr>
              <a:t>(щодо прав ВПО)</a:t>
            </a:r>
            <a:endParaRPr lang="en-US" sz="3506" b="1" dirty="0">
              <a:solidFill>
                <a:srgbClr val="0000FF"/>
              </a:solidFill>
              <a:latin typeface="Arial Bold"/>
              <a:ea typeface="Arial Bold"/>
              <a:cs typeface="Arial Bold"/>
              <a:sym typeface="Arial Bold"/>
            </a:endParaRPr>
          </a:p>
        </p:txBody>
      </p:sp>
      <p:grpSp>
        <p:nvGrpSpPr>
          <p:cNvPr id="5" name="Group 5"/>
          <p:cNvGrpSpPr/>
          <p:nvPr/>
        </p:nvGrpSpPr>
        <p:grpSpPr>
          <a:xfrm>
            <a:off x="990600" y="1657397"/>
            <a:ext cx="9589891" cy="95250"/>
            <a:chOff x="0" y="0"/>
            <a:chExt cx="12786521" cy="127000"/>
          </a:xfrm>
        </p:grpSpPr>
        <p:sp>
          <p:nvSpPr>
            <p:cNvPr id="6" name="Freeform 6"/>
            <p:cNvSpPr/>
            <p:nvPr/>
          </p:nvSpPr>
          <p:spPr>
            <a:xfrm>
              <a:off x="0" y="0"/>
              <a:ext cx="12786487" cy="127000"/>
            </a:xfrm>
            <a:custGeom>
              <a:avLst/>
              <a:gdLst/>
              <a:ahLst/>
              <a:cxnLst/>
              <a:rect l="l" t="t" r="r" b="b"/>
              <a:pathLst>
                <a:path w="12786487" h="127000">
                  <a:moveTo>
                    <a:pt x="63500" y="0"/>
                  </a:moveTo>
                  <a:lnTo>
                    <a:pt x="12722987" y="0"/>
                  </a:lnTo>
                  <a:cubicBezTo>
                    <a:pt x="12758039" y="0"/>
                    <a:pt x="12786487" y="28448"/>
                    <a:pt x="12786487" y="63500"/>
                  </a:cubicBezTo>
                  <a:cubicBezTo>
                    <a:pt x="12786487" y="98552"/>
                    <a:pt x="12758039" y="127000"/>
                    <a:pt x="12722987" y="127000"/>
                  </a:cubicBezTo>
                  <a:lnTo>
                    <a:pt x="63500" y="127000"/>
                  </a:lnTo>
                  <a:cubicBezTo>
                    <a:pt x="28448" y="127000"/>
                    <a:pt x="0" y="98552"/>
                    <a:pt x="0" y="63500"/>
                  </a:cubicBezTo>
                  <a:cubicBezTo>
                    <a:pt x="0" y="28448"/>
                    <a:pt x="28448" y="0"/>
                    <a:pt x="63500" y="0"/>
                  </a:cubicBezTo>
                  <a:close/>
                </a:path>
              </a:pathLst>
            </a:custGeom>
            <a:solidFill>
              <a:srgbClr val="E12269"/>
            </a:solidFill>
          </p:spPr>
          <p:txBody>
            <a:bodyPr/>
            <a:lstStyle/>
            <a:p>
              <a:endParaRPr lang="uk-UA"/>
            </a:p>
          </p:txBody>
        </p:sp>
      </p:grpSp>
      <p:sp>
        <p:nvSpPr>
          <p:cNvPr id="7" name="TextBox 7"/>
          <p:cNvSpPr txBox="1"/>
          <p:nvPr/>
        </p:nvSpPr>
        <p:spPr>
          <a:xfrm>
            <a:off x="693519" y="2247900"/>
            <a:ext cx="16900961" cy="5817939"/>
          </a:xfrm>
          <a:prstGeom prst="rect">
            <a:avLst/>
          </a:prstGeom>
        </p:spPr>
        <p:txBody>
          <a:bodyPr lIns="0" tIns="0" rIns="0" bIns="0" rtlCol="0" anchor="t">
            <a:spAutoFit/>
          </a:bodyPr>
          <a:lstStyle/>
          <a:p>
            <a:pPr marL="340423" lvl="1">
              <a:lnSpc>
                <a:spcPts val="3784"/>
              </a:lnSpc>
            </a:pPr>
            <a:r>
              <a:rPr lang="uk-UA" sz="3153" dirty="0">
                <a:solidFill>
                  <a:srgbClr val="0F559B"/>
                </a:solidFill>
                <a:latin typeface="Arial"/>
                <a:ea typeface="Arial"/>
                <a:cs typeface="Arial"/>
                <a:sym typeface="Arial"/>
              </a:rPr>
              <a:t> 8. </a:t>
            </a:r>
            <a:r>
              <a:rPr lang="en-US" sz="3200" dirty="0">
                <a:solidFill>
                  <a:srgbClr val="0F559B"/>
                </a:solidFill>
                <a:latin typeface="Arial"/>
                <a:ea typeface="Arial"/>
                <a:cs typeface="Arial"/>
                <a:sym typeface="Arial"/>
              </a:rPr>
              <a:t>Закріплено право ВПО на отримання письмового повідомлення про переселення або прийняття рішення про зміну правового статусу місця тимчасового проживання не пізніше ніж за чотири тижні до запланованої дати переселення або зміни статусу МТП</a:t>
            </a:r>
            <a:r>
              <a:rPr lang="uk-UA" sz="3200" dirty="0">
                <a:solidFill>
                  <a:srgbClr val="0F559B"/>
                </a:solidFill>
                <a:latin typeface="Arial"/>
                <a:ea typeface="Arial"/>
                <a:cs typeface="Arial"/>
                <a:sym typeface="Arial"/>
              </a:rPr>
              <a:t> (п. 15 Порядку).</a:t>
            </a:r>
          </a:p>
          <a:p>
            <a:pPr marL="340423" lvl="1">
              <a:lnSpc>
                <a:spcPts val="3784"/>
              </a:lnSpc>
            </a:pPr>
            <a:endParaRPr lang="uk-UA" sz="3200" dirty="0">
              <a:solidFill>
                <a:srgbClr val="0F559B"/>
              </a:solidFill>
              <a:latin typeface="Arial"/>
              <a:ea typeface="Arial"/>
              <a:cs typeface="Arial"/>
              <a:sym typeface="Arial"/>
            </a:endParaRPr>
          </a:p>
          <a:p>
            <a:pPr marL="340423" lvl="1">
              <a:lnSpc>
                <a:spcPts val="3784"/>
              </a:lnSpc>
            </a:pPr>
            <a:r>
              <a:rPr lang="ru-RU" sz="3153" dirty="0">
                <a:solidFill>
                  <a:srgbClr val="0F559B"/>
                </a:solidFill>
                <a:latin typeface="Arial"/>
                <a:ea typeface="Arial"/>
                <a:cs typeface="Arial"/>
                <a:sym typeface="Arial"/>
              </a:rPr>
              <a:t>9. </a:t>
            </a:r>
            <a:r>
              <a:rPr lang="ru-RU" sz="3200" dirty="0">
                <a:solidFill>
                  <a:srgbClr val="0F559B"/>
                </a:solidFill>
                <a:latin typeface="Arial"/>
                <a:ea typeface="Arial"/>
                <a:cs typeface="Arial"/>
                <a:sym typeface="Arial"/>
              </a:rPr>
              <a:t>За результатами звернень ВПО до керівника МТП, керівник МТП  має надати заявнику обґрунтовану відповідь у письмовій формі, зокрема, з використанням засобів електронної комунікації (п. 21 Порядку). </a:t>
            </a:r>
          </a:p>
          <a:p>
            <a:pPr marL="340423" lvl="1">
              <a:lnSpc>
                <a:spcPts val="3784"/>
              </a:lnSpc>
            </a:pPr>
            <a:endParaRPr lang="ru-RU" sz="3200" dirty="0">
              <a:solidFill>
                <a:srgbClr val="0F559B"/>
              </a:solidFill>
              <a:latin typeface="Arial"/>
              <a:ea typeface="Arial"/>
              <a:cs typeface="Arial"/>
              <a:sym typeface="Arial"/>
            </a:endParaRPr>
          </a:p>
          <a:p>
            <a:pPr marL="340423" lvl="1">
              <a:lnSpc>
                <a:spcPts val="3784"/>
              </a:lnSpc>
            </a:pPr>
            <a:r>
              <a:rPr lang="ru-RU" sz="3200" dirty="0">
                <a:solidFill>
                  <a:srgbClr val="0F559B"/>
                </a:solidFill>
                <a:latin typeface="Arial"/>
                <a:ea typeface="Arial"/>
                <a:cs typeface="Arial"/>
                <a:sym typeface="Arial"/>
              </a:rPr>
              <a:t>10. Порядок фіксації порушень, повідомлення внутрішньо переміщеної особи та розгляду її пояснень визначаються договором (п. 12 Порядку).</a:t>
            </a:r>
            <a:endParaRPr lang="en-US" sz="3200" dirty="0">
              <a:solidFill>
                <a:srgbClr val="0F559B"/>
              </a:solidFill>
              <a:latin typeface="Arial"/>
              <a:ea typeface="Arial"/>
              <a:cs typeface="Arial"/>
              <a:sym typeface="Arial"/>
            </a:endParaRPr>
          </a:p>
          <a:p>
            <a:pPr algn="l">
              <a:lnSpc>
                <a:spcPts val="3785"/>
              </a:lnSpc>
            </a:pPr>
            <a:endParaRPr lang="en-US" sz="3153" dirty="0">
              <a:solidFill>
                <a:srgbClr val="0F559B"/>
              </a:solidFill>
              <a:latin typeface="Arial"/>
              <a:ea typeface="Arial"/>
              <a:cs typeface="Arial"/>
              <a:sym typeface="Arial"/>
            </a:endParaRPr>
          </a:p>
        </p:txBody>
      </p:sp>
    </p:spTree>
    <p:extLst>
      <p:ext uri="{BB962C8B-B14F-4D97-AF65-F5344CB8AC3E}">
        <p14:creationId xmlns:p14="http://schemas.microsoft.com/office/powerpoint/2010/main" val="206380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7382" y="293381"/>
            <a:ext cx="1957471" cy="1280139"/>
            <a:chOff x="0" y="0"/>
            <a:chExt cx="2609961" cy="1706852"/>
          </a:xfrm>
        </p:grpSpPr>
        <p:sp>
          <p:nvSpPr>
            <p:cNvPr id="3" name="Freeform 3"/>
            <p:cNvSpPr/>
            <p:nvPr/>
          </p:nvSpPr>
          <p:spPr>
            <a:xfrm>
              <a:off x="0" y="0"/>
              <a:ext cx="2609977" cy="1706880"/>
            </a:xfrm>
            <a:custGeom>
              <a:avLst/>
              <a:gdLst/>
              <a:ahLst/>
              <a:cxnLst/>
              <a:rect l="l" t="t" r="r" b="b"/>
              <a:pathLst>
                <a:path w="2609977" h="1706880">
                  <a:moveTo>
                    <a:pt x="0" y="0"/>
                  </a:moveTo>
                  <a:lnTo>
                    <a:pt x="2609977" y="0"/>
                  </a:lnTo>
                  <a:lnTo>
                    <a:pt x="2609977" y="1706880"/>
                  </a:lnTo>
                  <a:lnTo>
                    <a:pt x="0" y="1706880"/>
                  </a:lnTo>
                  <a:lnTo>
                    <a:pt x="0" y="0"/>
                  </a:lnTo>
                  <a:close/>
                </a:path>
              </a:pathLst>
            </a:custGeom>
            <a:blipFill>
              <a:blip r:embed="rId2"/>
              <a:stretch>
                <a:fillRect t="-78" b="-76"/>
              </a:stretch>
            </a:blipFill>
          </p:spPr>
          <p:txBody>
            <a:bodyPr/>
            <a:lstStyle/>
            <a:p>
              <a:endParaRPr lang="uk-UA"/>
            </a:p>
          </p:txBody>
        </p:sp>
      </p:grpSp>
      <p:sp>
        <p:nvSpPr>
          <p:cNvPr id="4" name="TextBox 4"/>
          <p:cNvSpPr txBox="1"/>
          <p:nvPr/>
        </p:nvSpPr>
        <p:spPr>
          <a:xfrm>
            <a:off x="713893" y="478214"/>
            <a:ext cx="14373708" cy="1077218"/>
          </a:xfrm>
          <a:prstGeom prst="rect">
            <a:avLst/>
          </a:prstGeom>
        </p:spPr>
        <p:txBody>
          <a:bodyPr wrap="square" lIns="0" tIns="0" rIns="0" bIns="0" rtlCol="0" anchor="t">
            <a:spAutoFit/>
          </a:bodyPr>
          <a:lstStyle/>
          <a:p>
            <a:pPr algn="ctr">
              <a:lnSpc>
                <a:spcPts val="4208"/>
              </a:lnSpc>
              <a:spcBef>
                <a:spcPct val="0"/>
              </a:spcBef>
            </a:pPr>
            <a:r>
              <a:rPr lang="en-US" sz="3506" b="1" dirty="0">
                <a:solidFill>
                  <a:srgbClr val="0000FF"/>
                </a:solidFill>
                <a:latin typeface="Arial Bold"/>
                <a:ea typeface="Arial Bold"/>
                <a:cs typeface="Arial Bold"/>
                <a:sym typeface="Arial Bold"/>
              </a:rPr>
              <a:t>Зміни до механізму отримання  компенсації за</a:t>
            </a:r>
            <a:endParaRPr lang="uk-UA" sz="3506" b="1" dirty="0">
              <a:solidFill>
                <a:srgbClr val="0000FF"/>
              </a:solidFill>
              <a:latin typeface="Arial Bold"/>
              <a:ea typeface="Arial Bold"/>
              <a:cs typeface="Arial Bold"/>
              <a:sym typeface="Arial Bold"/>
            </a:endParaRPr>
          </a:p>
          <a:p>
            <a:pPr algn="ctr">
              <a:lnSpc>
                <a:spcPts val="4208"/>
              </a:lnSpc>
              <a:spcBef>
                <a:spcPct val="0"/>
              </a:spcBef>
            </a:pPr>
            <a:r>
              <a:rPr lang="en-US" sz="3506" b="1" dirty="0">
                <a:solidFill>
                  <a:srgbClr val="0000FF"/>
                </a:solidFill>
                <a:latin typeface="Arial Bold"/>
                <a:ea typeface="Arial Bold"/>
                <a:cs typeface="Arial Bold"/>
                <a:sym typeface="Arial Bold"/>
              </a:rPr>
              <a:t> розміщення ВПО в МТП </a:t>
            </a:r>
          </a:p>
        </p:txBody>
      </p:sp>
      <p:grpSp>
        <p:nvGrpSpPr>
          <p:cNvPr id="5" name="Group 5"/>
          <p:cNvGrpSpPr/>
          <p:nvPr/>
        </p:nvGrpSpPr>
        <p:grpSpPr>
          <a:xfrm>
            <a:off x="838200" y="1710728"/>
            <a:ext cx="9589891" cy="95250"/>
            <a:chOff x="0" y="0"/>
            <a:chExt cx="12786521" cy="127000"/>
          </a:xfrm>
        </p:grpSpPr>
        <p:sp>
          <p:nvSpPr>
            <p:cNvPr id="6" name="Freeform 6"/>
            <p:cNvSpPr/>
            <p:nvPr/>
          </p:nvSpPr>
          <p:spPr>
            <a:xfrm>
              <a:off x="0" y="0"/>
              <a:ext cx="12786487" cy="127000"/>
            </a:xfrm>
            <a:custGeom>
              <a:avLst/>
              <a:gdLst/>
              <a:ahLst/>
              <a:cxnLst/>
              <a:rect l="l" t="t" r="r" b="b"/>
              <a:pathLst>
                <a:path w="12786487" h="127000">
                  <a:moveTo>
                    <a:pt x="63500" y="0"/>
                  </a:moveTo>
                  <a:lnTo>
                    <a:pt x="12722987" y="0"/>
                  </a:lnTo>
                  <a:cubicBezTo>
                    <a:pt x="12758039" y="0"/>
                    <a:pt x="12786487" y="28448"/>
                    <a:pt x="12786487" y="63500"/>
                  </a:cubicBezTo>
                  <a:cubicBezTo>
                    <a:pt x="12786487" y="98552"/>
                    <a:pt x="12758039" y="127000"/>
                    <a:pt x="12722987" y="127000"/>
                  </a:cubicBezTo>
                  <a:lnTo>
                    <a:pt x="63500" y="127000"/>
                  </a:lnTo>
                  <a:cubicBezTo>
                    <a:pt x="28448" y="127000"/>
                    <a:pt x="0" y="98552"/>
                    <a:pt x="0" y="63500"/>
                  </a:cubicBezTo>
                  <a:cubicBezTo>
                    <a:pt x="0" y="28448"/>
                    <a:pt x="28448" y="0"/>
                    <a:pt x="63500" y="0"/>
                  </a:cubicBezTo>
                  <a:close/>
                </a:path>
              </a:pathLst>
            </a:custGeom>
            <a:solidFill>
              <a:srgbClr val="E12269"/>
            </a:solidFill>
          </p:spPr>
          <p:txBody>
            <a:bodyPr/>
            <a:lstStyle/>
            <a:p>
              <a:endParaRPr lang="uk-UA"/>
            </a:p>
          </p:txBody>
        </p:sp>
      </p:grpSp>
      <p:sp>
        <p:nvSpPr>
          <p:cNvPr id="7" name="TextBox 7"/>
          <p:cNvSpPr txBox="1"/>
          <p:nvPr/>
        </p:nvSpPr>
        <p:spPr>
          <a:xfrm>
            <a:off x="713891" y="2322347"/>
            <a:ext cx="16900973" cy="6470746"/>
          </a:xfrm>
          <a:prstGeom prst="rect">
            <a:avLst/>
          </a:prstGeom>
        </p:spPr>
        <p:txBody>
          <a:bodyPr wrap="square" lIns="0" tIns="0" rIns="0" bIns="0" rtlCol="0" anchor="t">
            <a:spAutoFit/>
          </a:bodyPr>
          <a:lstStyle/>
          <a:p>
            <a:pPr marL="695248" lvl="1" indent="-347624" algn="l">
              <a:lnSpc>
                <a:spcPts val="3864"/>
              </a:lnSpc>
              <a:buAutoNum type="arabicPeriod"/>
            </a:pPr>
            <a:r>
              <a:rPr lang="en-US" sz="3220" dirty="0">
                <a:solidFill>
                  <a:srgbClr val="0F559B"/>
                </a:solidFill>
                <a:latin typeface="Arial"/>
                <a:ea typeface="Arial"/>
                <a:cs typeface="Arial"/>
                <a:sym typeface="Arial"/>
              </a:rPr>
              <a:t> Рішення органу Пенсійного фонду України про призначення виплати компенсації за розміщення, тимчасової компенсації має містити інформацію про результати розгляду заяви. Ця інформація розміщується в електронному кабінеті на веб-порталі електронних послуг Пенсійного фонду України та включає: </a:t>
            </a:r>
            <a:endParaRPr lang="uk-UA" sz="3220" dirty="0">
              <a:solidFill>
                <a:srgbClr val="0F559B"/>
              </a:solidFill>
              <a:latin typeface="Arial"/>
              <a:ea typeface="Arial"/>
              <a:cs typeface="Arial"/>
              <a:sym typeface="Arial"/>
            </a:endParaRPr>
          </a:p>
          <a:p>
            <a:pPr marL="347624" lvl="1" algn="l">
              <a:lnSpc>
                <a:spcPts val="3864"/>
              </a:lnSpc>
            </a:pPr>
            <a:endParaRPr lang="en-US" sz="3220" dirty="0">
              <a:solidFill>
                <a:srgbClr val="0F559B"/>
              </a:solidFill>
              <a:latin typeface="Arial"/>
              <a:ea typeface="Arial"/>
              <a:cs typeface="Arial"/>
              <a:sym typeface="Arial"/>
            </a:endParaRPr>
          </a:p>
          <a:p>
            <a:pPr marL="457200" indent="-457200" algn="just">
              <a:lnSpc>
                <a:spcPts val="3864"/>
              </a:lnSpc>
              <a:buFont typeface="Wingdings" panose="05000000000000000000" pitchFamily="2" charset="2"/>
              <a:buChar char="Ø"/>
            </a:pPr>
            <a:r>
              <a:rPr lang="en-US" sz="3220" dirty="0">
                <a:solidFill>
                  <a:srgbClr val="0F559B"/>
                </a:solidFill>
                <a:latin typeface="Arial"/>
                <a:ea typeface="Arial"/>
                <a:cs typeface="Arial"/>
                <a:sym typeface="Arial"/>
              </a:rPr>
              <a:t>перелік внутрішньо переміщених осіб, щодо яких призначено виплату компенсації за розміщення, тимчасової компенсації; </a:t>
            </a:r>
          </a:p>
          <a:p>
            <a:pPr marL="457200" indent="-457200" algn="just">
              <a:lnSpc>
                <a:spcPts val="3864"/>
              </a:lnSpc>
              <a:buFont typeface="Wingdings" panose="05000000000000000000" pitchFamily="2" charset="2"/>
              <a:buChar char="Ø"/>
            </a:pPr>
            <a:r>
              <a:rPr lang="en-US" sz="3220" dirty="0">
                <a:solidFill>
                  <a:srgbClr val="0F559B"/>
                </a:solidFill>
                <a:latin typeface="Arial"/>
                <a:ea typeface="Arial"/>
                <a:cs typeface="Arial"/>
                <a:sym typeface="Arial"/>
              </a:rPr>
              <a:t>перелік внутрішньо переміщених осіб, щодо яких відмовлено у призначенні виплати компенсації за розміщення, тимчасової компенсації, із зазначенням підстав відмови; </a:t>
            </a:r>
          </a:p>
          <a:p>
            <a:pPr marL="457200" indent="-457200" algn="just">
              <a:lnSpc>
                <a:spcPts val="3864"/>
              </a:lnSpc>
              <a:buFont typeface="Wingdings" panose="05000000000000000000" pitchFamily="2" charset="2"/>
              <a:buChar char="Ø"/>
            </a:pPr>
            <a:r>
              <a:rPr lang="en-US" sz="3220" dirty="0">
                <a:solidFill>
                  <a:srgbClr val="0F559B"/>
                </a:solidFill>
                <a:latin typeface="Arial"/>
                <a:ea typeface="Arial"/>
                <a:cs typeface="Arial"/>
                <a:sym typeface="Arial"/>
              </a:rPr>
              <a:t>розрахунок розміру компенсації за розміщення, тимчасової компенсації. </a:t>
            </a:r>
          </a:p>
          <a:p>
            <a:pPr algn="l">
              <a:lnSpc>
                <a:spcPts val="3864"/>
              </a:lnSpc>
            </a:pPr>
            <a:endParaRPr lang="en-US" sz="3220" dirty="0">
              <a:solidFill>
                <a:srgbClr val="0F559B"/>
              </a:solidFill>
              <a:latin typeface="Arial"/>
              <a:ea typeface="Arial"/>
              <a:cs typeface="Arial"/>
              <a:sym typeface="Arial"/>
            </a:endParaRPr>
          </a:p>
          <a:p>
            <a:pPr marL="347624" lvl="1" algn="l">
              <a:lnSpc>
                <a:spcPts val="3865"/>
              </a:lnSpc>
            </a:pPr>
            <a:r>
              <a:rPr lang="uk-UA" sz="3220" dirty="0">
                <a:solidFill>
                  <a:srgbClr val="0F559B"/>
                </a:solidFill>
                <a:latin typeface="Arial"/>
                <a:ea typeface="Arial"/>
                <a:cs typeface="Arial"/>
                <a:sym typeface="Arial"/>
              </a:rPr>
              <a:t>2. </a:t>
            </a:r>
            <a:r>
              <a:rPr lang="en-US" sz="3220" dirty="0">
                <a:solidFill>
                  <a:srgbClr val="0F559B"/>
                </a:solidFill>
                <a:latin typeface="Arial"/>
                <a:ea typeface="Arial"/>
                <a:cs typeface="Arial"/>
                <a:sym typeface="Arial"/>
              </a:rPr>
              <a:t> Збільшено строк надання тимчасової компенсації закладам за розміщення внутрішньо переміщених осіб, які втратили документи, з двох до трьох місяців.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415207" y="0"/>
            <a:ext cx="5872793" cy="7335497"/>
            <a:chOff x="0" y="0"/>
            <a:chExt cx="8003556" cy="9780663"/>
          </a:xfrm>
        </p:grpSpPr>
        <p:sp>
          <p:nvSpPr>
            <p:cNvPr id="3" name="Freeform 3"/>
            <p:cNvSpPr/>
            <p:nvPr/>
          </p:nvSpPr>
          <p:spPr>
            <a:xfrm>
              <a:off x="0" y="0"/>
              <a:ext cx="8003540" cy="9780651"/>
            </a:xfrm>
            <a:custGeom>
              <a:avLst/>
              <a:gdLst/>
              <a:ahLst/>
              <a:cxnLst/>
              <a:rect l="l" t="t" r="r" b="b"/>
              <a:pathLst>
                <a:path w="8003540" h="9780651">
                  <a:moveTo>
                    <a:pt x="0" y="0"/>
                  </a:moveTo>
                  <a:lnTo>
                    <a:pt x="8003540" y="0"/>
                  </a:lnTo>
                  <a:lnTo>
                    <a:pt x="8003540" y="9780651"/>
                  </a:lnTo>
                  <a:lnTo>
                    <a:pt x="0" y="9780651"/>
                  </a:lnTo>
                  <a:lnTo>
                    <a:pt x="0" y="0"/>
                  </a:lnTo>
                  <a:close/>
                </a:path>
              </a:pathLst>
            </a:custGeom>
            <a:blipFill>
              <a:blip r:embed="rId2"/>
              <a:stretch>
                <a:fillRect t="-9918" b="-9918"/>
              </a:stretch>
            </a:blipFill>
          </p:spPr>
          <p:txBody>
            <a:bodyPr/>
            <a:lstStyle/>
            <a:p>
              <a:endParaRPr lang="uk-UA"/>
            </a:p>
          </p:txBody>
        </p:sp>
      </p:grpSp>
      <p:grpSp>
        <p:nvGrpSpPr>
          <p:cNvPr id="4" name="Group 4"/>
          <p:cNvGrpSpPr/>
          <p:nvPr/>
        </p:nvGrpSpPr>
        <p:grpSpPr>
          <a:xfrm rot="5400000">
            <a:off x="7105495" y="-727370"/>
            <a:ext cx="10157281" cy="11871460"/>
            <a:chOff x="0" y="0"/>
            <a:chExt cx="11044696" cy="14277632"/>
          </a:xfrm>
        </p:grpSpPr>
        <p:sp>
          <p:nvSpPr>
            <p:cNvPr id="5" name="Freeform 5"/>
            <p:cNvSpPr/>
            <p:nvPr/>
          </p:nvSpPr>
          <p:spPr>
            <a:xfrm>
              <a:off x="0" y="0"/>
              <a:ext cx="11044682" cy="14277594"/>
            </a:xfrm>
            <a:custGeom>
              <a:avLst/>
              <a:gdLst/>
              <a:ahLst/>
              <a:cxnLst/>
              <a:rect l="l" t="t" r="r" b="b"/>
              <a:pathLst>
                <a:path w="11044682" h="14277594">
                  <a:moveTo>
                    <a:pt x="3168777" y="6166866"/>
                  </a:moveTo>
                  <a:cubicBezTo>
                    <a:pt x="4113530" y="3569843"/>
                    <a:pt x="6298057" y="5434584"/>
                    <a:pt x="6957695" y="2878963"/>
                  </a:cubicBezTo>
                  <a:cubicBezTo>
                    <a:pt x="7203821" y="1917954"/>
                    <a:pt x="7270877" y="931799"/>
                    <a:pt x="7173341" y="38100"/>
                  </a:cubicBezTo>
                  <a:lnTo>
                    <a:pt x="7168515" y="0"/>
                  </a:lnTo>
                  <a:lnTo>
                    <a:pt x="11044682" y="0"/>
                  </a:lnTo>
                  <a:lnTo>
                    <a:pt x="11044682" y="14277594"/>
                  </a:lnTo>
                  <a:lnTo>
                    <a:pt x="0" y="14277594"/>
                  </a:lnTo>
                  <a:lnTo>
                    <a:pt x="0" y="7383907"/>
                  </a:lnTo>
                  <a:lnTo>
                    <a:pt x="102616" y="7514209"/>
                  </a:lnTo>
                  <a:cubicBezTo>
                    <a:pt x="1011936" y="8583295"/>
                    <a:pt x="2306574" y="8529574"/>
                    <a:pt x="3168650" y="6167247"/>
                  </a:cubicBezTo>
                  <a:close/>
                </a:path>
              </a:pathLst>
            </a:custGeom>
            <a:solidFill>
              <a:srgbClr val="FFFFFF"/>
            </a:solidFill>
          </p:spPr>
          <p:txBody>
            <a:bodyPr/>
            <a:lstStyle/>
            <a:p>
              <a:endParaRPr lang="uk-UA"/>
            </a:p>
          </p:txBody>
        </p:sp>
      </p:grpSp>
      <p:grpSp>
        <p:nvGrpSpPr>
          <p:cNvPr id="6" name="Group 6"/>
          <p:cNvGrpSpPr/>
          <p:nvPr/>
        </p:nvGrpSpPr>
        <p:grpSpPr>
          <a:xfrm>
            <a:off x="838691" y="1028700"/>
            <a:ext cx="10902925" cy="95250"/>
            <a:chOff x="0" y="0"/>
            <a:chExt cx="14537233" cy="127000"/>
          </a:xfrm>
        </p:grpSpPr>
        <p:sp>
          <p:nvSpPr>
            <p:cNvPr id="7" name="Freeform 7"/>
            <p:cNvSpPr/>
            <p:nvPr/>
          </p:nvSpPr>
          <p:spPr>
            <a:xfrm>
              <a:off x="0" y="0"/>
              <a:ext cx="14537182" cy="127000"/>
            </a:xfrm>
            <a:custGeom>
              <a:avLst/>
              <a:gdLst/>
              <a:ahLst/>
              <a:cxnLst/>
              <a:rect l="l" t="t" r="r" b="b"/>
              <a:pathLst>
                <a:path w="14537182" h="127000">
                  <a:moveTo>
                    <a:pt x="63500" y="0"/>
                  </a:moveTo>
                  <a:lnTo>
                    <a:pt x="14473682" y="0"/>
                  </a:lnTo>
                  <a:cubicBezTo>
                    <a:pt x="14508735" y="0"/>
                    <a:pt x="14537182" y="28448"/>
                    <a:pt x="14537182" y="63500"/>
                  </a:cubicBezTo>
                  <a:cubicBezTo>
                    <a:pt x="14537182" y="98552"/>
                    <a:pt x="14508735" y="127000"/>
                    <a:pt x="14473682" y="127000"/>
                  </a:cubicBezTo>
                  <a:lnTo>
                    <a:pt x="63500" y="127000"/>
                  </a:lnTo>
                  <a:cubicBezTo>
                    <a:pt x="28448" y="127000"/>
                    <a:pt x="0" y="98552"/>
                    <a:pt x="0" y="63500"/>
                  </a:cubicBezTo>
                  <a:cubicBezTo>
                    <a:pt x="0" y="28448"/>
                    <a:pt x="28448" y="0"/>
                    <a:pt x="63500" y="0"/>
                  </a:cubicBezTo>
                  <a:close/>
                </a:path>
              </a:pathLst>
            </a:custGeom>
            <a:solidFill>
              <a:srgbClr val="E12269"/>
            </a:solidFill>
          </p:spPr>
          <p:txBody>
            <a:bodyPr/>
            <a:lstStyle/>
            <a:p>
              <a:endParaRPr lang="uk-UA"/>
            </a:p>
          </p:txBody>
        </p:sp>
      </p:grpSp>
      <p:grpSp>
        <p:nvGrpSpPr>
          <p:cNvPr id="8" name="Group 8"/>
          <p:cNvGrpSpPr/>
          <p:nvPr/>
        </p:nvGrpSpPr>
        <p:grpSpPr>
          <a:xfrm>
            <a:off x="15032844" y="48988"/>
            <a:ext cx="3121429" cy="1441592"/>
            <a:chOff x="0" y="0"/>
            <a:chExt cx="4627871" cy="2137323"/>
          </a:xfrm>
        </p:grpSpPr>
        <p:sp>
          <p:nvSpPr>
            <p:cNvPr id="9" name="Freeform 9"/>
            <p:cNvSpPr/>
            <p:nvPr/>
          </p:nvSpPr>
          <p:spPr>
            <a:xfrm>
              <a:off x="0" y="0"/>
              <a:ext cx="4627880" cy="2137283"/>
            </a:xfrm>
            <a:custGeom>
              <a:avLst/>
              <a:gdLst/>
              <a:ahLst/>
              <a:cxnLst/>
              <a:rect l="l" t="t" r="r" b="b"/>
              <a:pathLst>
                <a:path w="4627880" h="2137283">
                  <a:moveTo>
                    <a:pt x="0" y="394716"/>
                  </a:moveTo>
                  <a:cubicBezTo>
                    <a:pt x="0" y="176657"/>
                    <a:pt x="176657" y="0"/>
                    <a:pt x="394716" y="0"/>
                  </a:cubicBezTo>
                  <a:lnTo>
                    <a:pt x="4233164" y="0"/>
                  </a:lnTo>
                  <a:cubicBezTo>
                    <a:pt x="4451096" y="0"/>
                    <a:pt x="4627880" y="176657"/>
                    <a:pt x="4627880" y="394716"/>
                  </a:cubicBezTo>
                  <a:lnTo>
                    <a:pt x="4627880" y="1742567"/>
                  </a:lnTo>
                  <a:cubicBezTo>
                    <a:pt x="4627880" y="1960499"/>
                    <a:pt x="4451223" y="2137283"/>
                    <a:pt x="4233164" y="2137283"/>
                  </a:cubicBezTo>
                  <a:lnTo>
                    <a:pt x="394716" y="2137283"/>
                  </a:lnTo>
                  <a:cubicBezTo>
                    <a:pt x="176657" y="2137283"/>
                    <a:pt x="0" y="1960753"/>
                    <a:pt x="0" y="1742567"/>
                  </a:cubicBezTo>
                  <a:close/>
                </a:path>
              </a:pathLst>
            </a:custGeom>
            <a:solidFill>
              <a:srgbClr val="FFFFFF"/>
            </a:solidFill>
          </p:spPr>
          <p:txBody>
            <a:bodyPr/>
            <a:lstStyle/>
            <a:p>
              <a:endParaRPr lang="uk-UA"/>
            </a:p>
          </p:txBody>
        </p:sp>
      </p:grpSp>
      <p:grpSp>
        <p:nvGrpSpPr>
          <p:cNvPr id="10" name="Group 10"/>
          <p:cNvGrpSpPr/>
          <p:nvPr/>
        </p:nvGrpSpPr>
        <p:grpSpPr>
          <a:xfrm>
            <a:off x="15614824" y="129715"/>
            <a:ext cx="1957471" cy="1280139"/>
            <a:chOff x="0" y="0"/>
            <a:chExt cx="2609961" cy="1706852"/>
          </a:xfrm>
        </p:grpSpPr>
        <p:sp>
          <p:nvSpPr>
            <p:cNvPr id="11" name="Freeform 11"/>
            <p:cNvSpPr/>
            <p:nvPr/>
          </p:nvSpPr>
          <p:spPr>
            <a:xfrm>
              <a:off x="0" y="0"/>
              <a:ext cx="2609977" cy="1706880"/>
            </a:xfrm>
            <a:custGeom>
              <a:avLst/>
              <a:gdLst/>
              <a:ahLst/>
              <a:cxnLst/>
              <a:rect l="l" t="t" r="r" b="b"/>
              <a:pathLst>
                <a:path w="2609977" h="1706880">
                  <a:moveTo>
                    <a:pt x="0" y="0"/>
                  </a:moveTo>
                  <a:lnTo>
                    <a:pt x="2609977" y="0"/>
                  </a:lnTo>
                  <a:lnTo>
                    <a:pt x="2609977" y="1706880"/>
                  </a:lnTo>
                  <a:lnTo>
                    <a:pt x="0" y="1706880"/>
                  </a:lnTo>
                  <a:lnTo>
                    <a:pt x="0" y="0"/>
                  </a:lnTo>
                  <a:close/>
                </a:path>
              </a:pathLst>
            </a:custGeom>
            <a:blipFill>
              <a:blip r:embed="rId3"/>
              <a:stretch>
                <a:fillRect t="-78" b="-76"/>
              </a:stretch>
            </a:blipFill>
          </p:spPr>
          <p:txBody>
            <a:bodyPr/>
            <a:lstStyle/>
            <a:p>
              <a:endParaRPr lang="uk-UA"/>
            </a:p>
          </p:txBody>
        </p:sp>
      </p:grpSp>
      <p:sp>
        <p:nvSpPr>
          <p:cNvPr id="12" name="TextBox 12"/>
          <p:cNvSpPr txBox="1"/>
          <p:nvPr/>
        </p:nvSpPr>
        <p:spPr>
          <a:xfrm>
            <a:off x="1276113" y="362104"/>
            <a:ext cx="12339878" cy="1047750"/>
          </a:xfrm>
          <a:prstGeom prst="rect">
            <a:avLst/>
          </a:prstGeom>
        </p:spPr>
        <p:txBody>
          <a:bodyPr lIns="0" tIns="0" rIns="0" bIns="0" rtlCol="0" anchor="t">
            <a:spAutoFit/>
          </a:bodyPr>
          <a:lstStyle/>
          <a:p>
            <a:pPr algn="l">
              <a:lnSpc>
                <a:spcPts val="4050"/>
              </a:lnSpc>
            </a:pPr>
            <a:r>
              <a:rPr lang="uk-UA" sz="3200" b="1" dirty="0">
                <a:solidFill>
                  <a:srgbClr val="0F549B"/>
                </a:solidFill>
                <a:latin typeface="Arial" panose="020B0604020202020204" pitchFamily="34" charset="0"/>
                <a:ea typeface="Arial Bold"/>
                <a:cs typeface="Arial" panose="020B0604020202020204" pitchFamily="34" charset="0"/>
                <a:sym typeface="Arial Bold"/>
              </a:rPr>
              <a:t>Юридичний супровід </a:t>
            </a:r>
            <a:r>
              <a:rPr lang="en-US" sz="3200" b="1" dirty="0">
                <a:solidFill>
                  <a:srgbClr val="0F549B"/>
                </a:solidFill>
                <a:latin typeface="Arial" panose="020B0604020202020204" pitchFamily="34" charset="0"/>
                <a:ea typeface="Arial Bold"/>
                <a:cs typeface="Arial" panose="020B0604020202020204" pitchFamily="34" charset="0"/>
                <a:sym typeface="Arial Bold"/>
              </a:rPr>
              <a:t>для керівни</a:t>
            </a:r>
            <a:r>
              <a:rPr lang="uk-UA" sz="3200" b="1" dirty="0">
                <a:solidFill>
                  <a:srgbClr val="0F549B"/>
                </a:solidFill>
                <a:latin typeface="Arial" panose="020B0604020202020204" pitchFamily="34" charset="0"/>
                <a:ea typeface="Arial Bold"/>
                <a:cs typeface="Arial" panose="020B0604020202020204" pitchFamily="34" charset="0"/>
                <a:sym typeface="Arial Bold"/>
              </a:rPr>
              <a:t>цтва</a:t>
            </a:r>
            <a:r>
              <a:rPr lang="en-US" sz="3200" b="1" dirty="0">
                <a:solidFill>
                  <a:srgbClr val="0F549B"/>
                </a:solidFill>
                <a:latin typeface="Arial" panose="020B0604020202020204" pitchFamily="34" charset="0"/>
                <a:ea typeface="Arial Bold"/>
                <a:cs typeface="Arial" panose="020B0604020202020204" pitchFamily="34" charset="0"/>
                <a:sym typeface="Arial Bold"/>
              </a:rPr>
              <a:t> МТП</a:t>
            </a:r>
          </a:p>
          <a:p>
            <a:pPr algn="l">
              <a:lnSpc>
                <a:spcPts val="4050"/>
              </a:lnSpc>
            </a:pPr>
            <a:endParaRPr lang="en-US" sz="3200" b="1" dirty="0">
              <a:solidFill>
                <a:srgbClr val="0F549B"/>
              </a:solidFill>
              <a:latin typeface="Arial" panose="020B0604020202020204" pitchFamily="34" charset="0"/>
              <a:ea typeface="Arial Bold"/>
              <a:cs typeface="Arial" panose="020B0604020202020204" pitchFamily="34" charset="0"/>
              <a:sym typeface="Arial Bold"/>
            </a:endParaRPr>
          </a:p>
        </p:txBody>
      </p:sp>
      <p:sp>
        <p:nvSpPr>
          <p:cNvPr id="15" name="TextBox 15"/>
          <p:cNvSpPr txBox="1"/>
          <p:nvPr/>
        </p:nvSpPr>
        <p:spPr>
          <a:xfrm>
            <a:off x="833775" y="4899951"/>
            <a:ext cx="12587291" cy="1641475"/>
          </a:xfrm>
          <a:prstGeom prst="rect">
            <a:avLst/>
          </a:prstGeom>
        </p:spPr>
        <p:txBody>
          <a:bodyPr lIns="0" tIns="0" rIns="0" bIns="0" rtlCol="0" anchor="t">
            <a:spAutoFit/>
          </a:bodyPr>
          <a:lstStyle/>
          <a:p>
            <a:pPr marL="612688" lvl="2" indent="-204229" algn="l">
              <a:lnSpc>
                <a:spcPts val="3215"/>
              </a:lnSpc>
              <a:buFont typeface="Arial"/>
              <a:buChar char="⚬"/>
            </a:pPr>
            <a:r>
              <a:rPr lang="uk-UA" sz="3200" dirty="0">
                <a:solidFill>
                  <a:srgbClr val="0F549B"/>
                </a:solidFill>
                <a:latin typeface="Arial" panose="020B0604020202020204" pitchFamily="34" charset="0"/>
                <a:ea typeface="Arial"/>
                <a:cs typeface="Arial" panose="020B0604020202020204" pitchFamily="34" charset="0"/>
                <a:sym typeface="Arial"/>
              </a:rPr>
              <a:t>Оновлення договорів на користування приміщеннями МТП (щодо підстав дострокового розірвання договорів), складання додаткових угод до діючих договорів користування приміщеннями МТП.</a:t>
            </a:r>
            <a:endParaRPr lang="en-US" sz="3200" dirty="0">
              <a:solidFill>
                <a:srgbClr val="0F549B"/>
              </a:solidFill>
              <a:latin typeface="Arial" panose="020B0604020202020204" pitchFamily="34" charset="0"/>
              <a:ea typeface="Arial"/>
              <a:cs typeface="Arial" panose="020B0604020202020204" pitchFamily="34" charset="0"/>
              <a:sym typeface="Arial"/>
            </a:endParaRPr>
          </a:p>
        </p:txBody>
      </p:sp>
      <p:sp>
        <p:nvSpPr>
          <p:cNvPr id="16" name="TextBox 16"/>
          <p:cNvSpPr txBox="1"/>
          <p:nvPr/>
        </p:nvSpPr>
        <p:spPr>
          <a:xfrm>
            <a:off x="919579" y="7447152"/>
            <a:ext cx="17200283" cy="1231106"/>
          </a:xfrm>
          <a:prstGeom prst="rect">
            <a:avLst/>
          </a:prstGeom>
        </p:spPr>
        <p:txBody>
          <a:bodyPr lIns="0" tIns="0" rIns="0" bIns="0" rtlCol="0" anchor="t">
            <a:spAutoFit/>
          </a:bodyPr>
          <a:lstStyle/>
          <a:p>
            <a:pPr marL="612688" lvl="2" indent="-204229" algn="l">
              <a:lnSpc>
                <a:spcPts val="3215"/>
              </a:lnSpc>
              <a:buFont typeface="Arial"/>
              <a:buChar char="⚬"/>
            </a:pPr>
            <a:r>
              <a:rPr lang="en-US" sz="3200" dirty="0">
                <a:solidFill>
                  <a:srgbClr val="0F549B"/>
                </a:solidFill>
                <a:latin typeface="Arial" panose="020B0604020202020204" pitchFamily="34" charset="0"/>
                <a:ea typeface="Arial"/>
                <a:cs typeface="Arial" panose="020B0604020202020204" pitchFamily="34" charset="0"/>
                <a:sym typeface="Arial"/>
              </a:rPr>
              <a:t> </a:t>
            </a:r>
            <a:r>
              <a:rPr lang="uk-UA" sz="3200" dirty="0">
                <a:solidFill>
                  <a:srgbClr val="0F549B"/>
                </a:solidFill>
                <a:latin typeface="Arial" panose="020B0604020202020204" pitchFamily="34" charset="0"/>
                <a:ea typeface="Arial"/>
                <a:cs typeface="Arial" panose="020B0604020202020204" pitchFamily="34" charset="0"/>
                <a:sym typeface="Arial"/>
              </a:rPr>
              <a:t>Консультування та подальший супровід керівництва МТП з питань </a:t>
            </a:r>
          </a:p>
          <a:p>
            <a:pPr marL="408459" lvl="2" algn="l">
              <a:lnSpc>
                <a:spcPts val="3215"/>
              </a:lnSpc>
            </a:pPr>
            <a:r>
              <a:rPr lang="uk-UA" sz="3200" dirty="0">
                <a:solidFill>
                  <a:srgbClr val="0F549B"/>
                </a:solidFill>
                <a:latin typeface="Arial" panose="020B0604020202020204" pitchFamily="34" charset="0"/>
                <a:ea typeface="Arial"/>
                <a:cs typeface="Arial" panose="020B0604020202020204" pitchFamily="34" charset="0"/>
                <a:sym typeface="Arial"/>
              </a:rPr>
              <a:t>реалізації оновлень функціонування МТП та процедури отримання </a:t>
            </a:r>
          </a:p>
          <a:p>
            <a:pPr marL="408459" lvl="2" algn="l">
              <a:lnSpc>
                <a:spcPts val="3215"/>
              </a:lnSpc>
            </a:pPr>
            <a:r>
              <a:rPr lang="uk-UA" sz="3200" dirty="0">
                <a:solidFill>
                  <a:srgbClr val="0F549B"/>
                </a:solidFill>
                <a:latin typeface="Arial" panose="020B0604020202020204" pitchFamily="34" charset="0"/>
                <a:ea typeface="Arial"/>
                <a:cs typeface="Arial" panose="020B0604020202020204" pitchFamily="34" charset="0"/>
                <a:sym typeface="Arial"/>
              </a:rPr>
              <a:t>компенсації</a:t>
            </a:r>
            <a:endParaRPr lang="en-US" sz="3200" dirty="0">
              <a:solidFill>
                <a:srgbClr val="0F549B"/>
              </a:solidFill>
              <a:latin typeface="Arial" panose="020B0604020202020204" pitchFamily="34" charset="0"/>
              <a:ea typeface="Arial"/>
              <a:cs typeface="Arial" panose="020B0604020202020204" pitchFamily="34" charset="0"/>
              <a:sym typeface="Arial"/>
            </a:endParaRPr>
          </a:p>
        </p:txBody>
      </p:sp>
      <p:sp>
        <p:nvSpPr>
          <p:cNvPr id="17" name="TextBox 17"/>
          <p:cNvSpPr txBox="1"/>
          <p:nvPr/>
        </p:nvSpPr>
        <p:spPr>
          <a:xfrm>
            <a:off x="944160" y="2140697"/>
            <a:ext cx="12117823" cy="1641475"/>
          </a:xfrm>
          <a:prstGeom prst="rect">
            <a:avLst/>
          </a:prstGeom>
        </p:spPr>
        <p:txBody>
          <a:bodyPr lIns="0" tIns="0" rIns="0" bIns="0" rtlCol="0" anchor="t">
            <a:spAutoFit/>
          </a:bodyPr>
          <a:lstStyle/>
          <a:p>
            <a:pPr marL="612688" lvl="2" indent="-204229" algn="l">
              <a:lnSpc>
                <a:spcPts val="3215"/>
              </a:lnSpc>
              <a:buFont typeface="Arial"/>
              <a:buChar char="⚬"/>
            </a:pPr>
            <a:r>
              <a:rPr lang="en-US" sz="3200" dirty="0">
                <a:solidFill>
                  <a:srgbClr val="0F549B"/>
                </a:solidFill>
                <a:latin typeface="Arial" panose="020B0604020202020204" pitchFamily="34" charset="0"/>
                <a:ea typeface="Arial"/>
                <a:cs typeface="Arial" panose="020B0604020202020204" pitchFamily="34" charset="0"/>
                <a:sym typeface="Arial"/>
              </a:rPr>
              <a:t>Інформув</a:t>
            </a:r>
            <a:r>
              <a:rPr lang="uk-UA" sz="3200" dirty="0">
                <a:solidFill>
                  <a:srgbClr val="0F549B"/>
                </a:solidFill>
                <a:latin typeface="Arial" panose="020B0604020202020204" pitchFamily="34" charset="0"/>
                <a:ea typeface="Arial"/>
                <a:cs typeface="Arial" panose="020B0604020202020204" pitchFamily="34" charset="0"/>
                <a:sym typeface="Arial"/>
              </a:rPr>
              <a:t>ання власників (балансоутримувачів) МТП </a:t>
            </a:r>
          </a:p>
          <a:p>
            <a:pPr marL="408459" lvl="2" algn="l">
              <a:lnSpc>
                <a:spcPts val="3215"/>
              </a:lnSpc>
            </a:pPr>
            <a:r>
              <a:rPr lang="uk-UA" sz="3200" dirty="0">
                <a:solidFill>
                  <a:srgbClr val="0F549B"/>
                </a:solidFill>
                <a:latin typeface="Arial" panose="020B0604020202020204" pitchFamily="34" charset="0"/>
                <a:ea typeface="Arial"/>
                <a:cs typeface="Arial" panose="020B0604020202020204" pitchFamily="34" charset="0"/>
                <a:sym typeface="Arial"/>
              </a:rPr>
              <a:t>про оновлення порядку функціонування МТП та </a:t>
            </a:r>
          </a:p>
          <a:p>
            <a:pPr marL="408459" lvl="2" algn="l">
              <a:lnSpc>
                <a:spcPts val="3215"/>
              </a:lnSpc>
            </a:pPr>
            <a:r>
              <a:rPr lang="uk-UA" sz="3200" dirty="0">
                <a:solidFill>
                  <a:srgbClr val="0F549B"/>
                </a:solidFill>
                <a:latin typeface="Arial" panose="020B0604020202020204" pitchFamily="34" charset="0"/>
                <a:ea typeface="Arial"/>
                <a:cs typeface="Arial" panose="020B0604020202020204" pitchFamily="34" charset="0"/>
                <a:sym typeface="Arial"/>
              </a:rPr>
              <a:t>механізму компенсації за розміщення</a:t>
            </a:r>
            <a:r>
              <a:rPr lang="en-US" sz="3200" dirty="0">
                <a:solidFill>
                  <a:srgbClr val="0F549B"/>
                </a:solidFill>
                <a:latin typeface="Arial" panose="020B0604020202020204" pitchFamily="34" charset="0"/>
                <a:ea typeface="Arial"/>
                <a:cs typeface="Arial" panose="020B0604020202020204" pitchFamily="34" charset="0"/>
                <a:sym typeface="Arial"/>
              </a:rPr>
              <a:t> ВПО</a:t>
            </a:r>
            <a:r>
              <a:rPr lang="uk-UA" sz="3200" dirty="0">
                <a:solidFill>
                  <a:srgbClr val="0F549B"/>
                </a:solidFill>
                <a:latin typeface="Arial" panose="020B0604020202020204" pitchFamily="34" charset="0"/>
                <a:ea typeface="Arial"/>
                <a:cs typeface="Arial" panose="020B0604020202020204" pitchFamily="34" charset="0"/>
                <a:sym typeface="Arial"/>
              </a:rPr>
              <a:t> та аналітична діяльність з керівництвом МТП щодо запроваджених змін.</a:t>
            </a:r>
            <a:endParaRPr lang="en-US" sz="3200" dirty="0">
              <a:solidFill>
                <a:srgbClr val="0F549B"/>
              </a:solidFill>
              <a:latin typeface="Arial" panose="020B0604020202020204" pitchFamily="34" charset="0"/>
              <a:ea typeface="Arial"/>
              <a:cs typeface="Arial" panose="020B0604020202020204" pitchFamily="34" charset="0"/>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6821</TotalTime>
  <Words>1153</Words>
  <Application>Microsoft Office PowerPoint</Application>
  <PresentationFormat>Довільний</PresentationFormat>
  <Paragraphs>77</Paragraphs>
  <Slides>10</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10</vt:i4>
      </vt:variant>
    </vt:vector>
  </HeadingPairs>
  <TitlesOfParts>
    <vt:vector size="16" baseType="lpstr">
      <vt:lpstr>Wingdings</vt:lpstr>
      <vt:lpstr>Calibri</vt:lpstr>
      <vt:lpstr>Arial MT Pro</vt:lpstr>
      <vt:lpstr>Arial Bold</vt:lpstr>
      <vt:lpstr>Arial</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нормативно-правові підстави функціонування МТП_тренінг 2025.pptx</dc:title>
  <dc:creator>Владислава Лежніна</dc:creator>
  <cp:lastModifiedBy>Vika Vika</cp:lastModifiedBy>
  <cp:revision>29</cp:revision>
  <dcterms:created xsi:type="dcterms:W3CDTF">2006-08-16T00:00:00Z</dcterms:created>
  <dcterms:modified xsi:type="dcterms:W3CDTF">2026-07-28T12:58:39Z</dcterms:modified>
  <dc:identifier>DAG30ShTxH8</dc:identifier>
</cp:coreProperties>
</file>